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6"/>
  </p:notesMasterIdLst>
  <p:sldIdLst>
    <p:sldId id="256" r:id="rId3"/>
    <p:sldId id="307" r:id="rId4"/>
    <p:sldId id="286" r:id="rId5"/>
    <p:sldId id="332" r:id="rId6"/>
    <p:sldId id="290" r:id="rId7"/>
    <p:sldId id="336" r:id="rId8"/>
    <p:sldId id="337" r:id="rId9"/>
    <p:sldId id="338" r:id="rId10"/>
    <p:sldId id="339" r:id="rId11"/>
    <p:sldId id="327" r:id="rId12"/>
    <p:sldId id="323" r:id="rId13"/>
    <p:sldId id="326" r:id="rId14"/>
    <p:sldId id="273" r:id="rId15"/>
    <p:sldId id="302" r:id="rId16"/>
    <p:sldId id="317" r:id="rId17"/>
    <p:sldId id="303" r:id="rId18"/>
    <p:sldId id="265" r:id="rId19"/>
    <p:sldId id="259" r:id="rId20"/>
    <p:sldId id="301" r:id="rId21"/>
    <p:sldId id="315" r:id="rId22"/>
    <p:sldId id="281" r:id="rId23"/>
    <p:sldId id="285" r:id="rId24"/>
    <p:sldId id="282"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FFFE"/>
    <a:srgbClr val="002C47"/>
    <a:srgbClr val="44546A"/>
    <a:srgbClr val="004068"/>
    <a:srgbClr val="00827F"/>
    <a:srgbClr val="E7FFFE"/>
    <a:srgbClr val="CFD1D4"/>
    <a:srgbClr val="DDFFFE"/>
    <a:srgbClr val="F0A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7.xml.rels><?xml version="1.0" encoding="UTF-8" standalone="yes"?>
<Relationships xmlns="http://schemas.openxmlformats.org/package/2006/relationships"><Relationship Id="rId1" Type="http://schemas.openxmlformats.org/officeDocument/2006/relationships/hyperlink" Target="mailto:support@paymenttimes.gov.au"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mailto:support@paymenttimes.gov.au"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20BB3B-9A75-4CAA-99D6-F51C9FBAC0BB}" type="doc">
      <dgm:prSet loTypeId="urn:microsoft.com/office/officeart/2005/8/layout/vList3" loCatId="list" qsTypeId="urn:microsoft.com/office/officeart/2005/8/quickstyle/simple1" qsCatId="simple" csTypeId="urn:microsoft.com/office/officeart/2005/8/colors/accent1_2" csCatId="accent1" phldr="1"/>
      <dgm:spPr/>
    </dgm:pt>
    <dgm:pt modelId="{B5847701-91D3-4E44-92E6-4FAB27629839}">
      <dgm:prSet phldrT="[Text]" custT="1"/>
      <dgm:spPr>
        <a:solidFill>
          <a:srgbClr val="44546A"/>
        </a:solidFill>
      </dgm:spPr>
      <dgm:t>
        <a:bodyPr/>
        <a:lstStyle/>
        <a:p>
          <a:pPr>
            <a:buFont typeface="Arial" panose="020B0604020202020204" pitchFamily="34" charset="0"/>
            <a:buChar char="•"/>
          </a:pPr>
          <a:r>
            <a:rPr lang="en-AU" sz="1600" b="1" i="0"/>
            <a:t>Continuous Improvement &amp; Building Trust </a:t>
          </a:r>
        </a:p>
        <a:p>
          <a:pPr>
            <a:buFont typeface="Arial" panose="020B0604020202020204" pitchFamily="34" charset="0"/>
            <a:buChar char="•"/>
          </a:pPr>
          <a:r>
            <a:rPr lang="en-AU" sz="1200" b="0" i="0"/>
            <a:t>We look to deliver our functions with an understanding of issues faced by reporting entities when reporting, and to make compliance as easy as possible. </a:t>
          </a:r>
          <a:endParaRPr lang="en-AU" sz="1200"/>
        </a:p>
      </dgm:t>
      <dgm:extLst>
        <a:ext uri="{E40237B7-FDA0-4F09-8148-C483321AD2D9}">
          <dgm14:cNvPr xmlns:dgm14="http://schemas.microsoft.com/office/drawing/2010/diagram" id="0" name="" descr="Continuous Improvement &amp; Building Trust &#10;We look to deliver our functions with an understanding of issues faced by reporting entities when reporting, and to make compliance as easy as possible. &#10;"/>
        </a:ext>
      </dgm:extLst>
    </dgm:pt>
    <dgm:pt modelId="{BEA2F446-87B3-4A68-95D2-62E88168D3E3}" type="parTrans" cxnId="{ABB9879B-DA9E-4029-8C4E-9DD2122D1C40}">
      <dgm:prSet/>
      <dgm:spPr/>
      <dgm:t>
        <a:bodyPr/>
        <a:lstStyle/>
        <a:p>
          <a:endParaRPr lang="en-AU"/>
        </a:p>
      </dgm:t>
    </dgm:pt>
    <dgm:pt modelId="{BC4B2573-D565-4BFF-9B0F-D99954354B66}" type="sibTrans" cxnId="{ABB9879B-DA9E-4029-8C4E-9DD2122D1C40}">
      <dgm:prSet/>
      <dgm:spPr/>
      <dgm:t>
        <a:bodyPr/>
        <a:lstStyle/>
        <a:p>
          <a:endParaRPr lang="en-AU"/>
        </a:p>
      </dgm:t>
    </dgm:pt>
    <dgm:pt modelId="{8CB068F7-2430-468E-80D3-3513B85AA4A0}">
      <dgm:prSet phldrT="[Text]" custT="1"/>
      <dgm:spPr>
        <a:solidFill>
          <a:srgbClr val="44546A"/>
        </a:solidFill>
      </dgm:spPr>
      <dgm:t>
        <a:bodyPr/>
        <a:lstStyle/>
        <a:p>
          <a:pPr>
            <a:buFont typeface="Arial" panose="020B0604020202020204" pitchFamily="34" charset="0"/>
            <a:buChar char="•"/>
          </a:pPr>
          <a:r>
            <a:rPr lang="en-AU" sz="1600" b="1" i="0"/>
            <a:t>Being Risk-based &amp; Data Driven </a:t>
          </a:r>
        </a:p>
        <a:p>
          <a:pPr>
            <a:buFont typeface="Arial" panose="020B0604020202020204" pitchFamily="34" charset="0"/>
            <a:buChar char="•"/>
          </a:pPr>
          <a:r>
            <a:rPr lang="en-AU" sz="1200" b="0" i="0"/>
            <a:t>We use data collected under the Act and by other government agencies to reduce regulatory burden by ensuring compliance is targeted efficiently.</a:t>
          </a:r>
          <a:endParaRPr lang="en-AU" sz="1200"/>
        </a:p>
      </dgm:t>
      <dgm:extLst>
        <a:ext uri="{E40237B7-FDA0-4F09-8148-C483321AD2D9}">
          <dgm14:cNvPr xmlns:dgm14="http://schemas.microsoft.com/office/drawing/2010/diagram" id="0" name="" descr="Being Risk-based &amp; Data Driven &#10;We use data collected under the Act and by other government agencies to reduce regulatory burden by ensuring compliance is targeted efficiently.&#10;"/>
        </a:ext>
      </dgm:extLst>
    </dgm:pt>
    <dgm:pt modelId="{0329C3D7-5D4C-4072-A148-57FC0BE428B7}" type="parTrans" cxnId="{9B9C3577-F7F1-497F-8F16-6B0B5651DB00}">
      <dgm:prSet/>
      <dgm:spPr/>
      <dgm:t>
        <a:bodyPr/>
        <a:lstStyle/>
        <a:p>
          <a:endParaRPr lang="en-AU"/>
        </a:p>
      </dgm:t>
    </dgm:pt>
    <dgm:pt modelId="{2F187D2F-1490-4EEF-8B1D-803873770726}" type="sibTrans" cxnId="{9B9C3577-F7F1-497F-8F16-6B0B5651DB00}">
      <dgm:prSet/>
      <dgm:spPr/>
      <dgm:t>
        <a:bodyPr/>
        <a:lstStyle/>
        <a:p>
          <a:endParaRPr lang="en-AU"/>
        </a:p>
      </dgm:t>
    </dgm:pt>
    <dgm:pt modelId="{09350FCC-A2FF-4E53-AFE5-E8354114A8A3}">
      <dgm:prSet phldrT="[Text]" custT="1"/>
      <dgm:spPr>
        <a:solidFill>
          <a:srgbClr val="44546A"/>
        </a:solidFill>
        <a:ln>
          <a:solidFill>
            <a:schemeClr val="accent1"/>
          </a:solidFill>
        </a:ln>
      </dgm:spPr>
      <dgm:t>
        <a:bodyPr/>
        <a:lstStyle/>
        <a:p>
          <a:pPr>
            <a:buFont typeface="Arial" panose="020B0604020202020204" pitchFamily="34" charset="0"/>
            <a:buChar char="•"/>
          </a:pPr>
          <a:r>
            <a:rPr lang="en-AU" sz="1600" b="1" i="0"/>
            <a:t>Collaboration &amp; Engagement </a:t>
          </a:r>
        </a:p>
        <a:p>
          <a:pPr>
            <a:buFont typeface="Arial" panose="020B0604020202020204" pitchFamily="34" charset="0"/>
            <a:buChar char="•"/>
          </a:pPr>
          <a:r>
            <a:rPr lang="en-AU" sz="1200" b="0" i="0"/>
            <a:t>We understand the complexity and effort needed to meet obligations under the Act will vary for different reporting entities. We welcome feedback from reporting entities and other users of the register to help us improve the delivery of our functions. </a:t>
          </a:r>
          <a:endParaRPr lang="en-AU" sz="1200"/>
        </a:p>
      </dgm:t>
      <dgm:extLst>
        <a:ext uri="{E40237B7-FDA0-4F09-8148-C483321AD2D9}">
          <dgm14:cNvPr xmlns:dgm14="http://schemas.microsoft.com/office/drawing/2010/diagram" id="0" name="" descr="Collaboration &amp; Engagement &#10;We understand the complexity and effort needed to meet obligations under the Act will vary for different reporting entities. We welcome feedback from reporting entities and other users of the register to help us improve the delivery of our functions. &#10;"/>
        </a:ext>
      </dgm:extLst>
    </dgm:pt>
    <dgm:pt modelId="{28B150A9-97D8-4D9C-A659-3ED01A255DDF}" type="parTrans" cxnId="{3103DE69-D05D-4A05-8430-EAC90E28E849}">
      <dgm:prSet/>
      <dgm:spPr/>
      <dgm:t>
        <a:bodyPr/>
        <a:lstStyle/>
        <a:p>
          <a:endParaRPr lang="en-AU"/>
        </a:p>
      </dgm:t>
    </dgm:pt>
    <dgm:pt modelId="{9A17E26C-07BD-45FB-B4AE-F615E6BB7C46}" type="sibTrans" cxnId="{3103DE69-D05D-4A05-8430-EAC90E28E849}">
      <dgm:prSet/>
      <dgm:spPr/>
      <dgm:t>
        <a:bodyPr/>
        <a:lstStyle/>
        <a:p>
          <a:endParaRPr lang="en-AU"/>
        </a:p>
      </dgm:t>
    </dgm:pt>
    <dgm:pt modelId="{2A5F3EEC-32B6-4D6B-9CDD-E2A138CA976C}" type="pres">
      <dgm:prSet presAssocID="{4E20BB3B-9A75-4CAA-99D6-F51C9FBAC0BB}" presName="linearFlow" presStyleCnt="0">
        <dgm:presLayoutVars>
          <dgm:dir/>
          <dgm:resizeHandles val="exact"/>
        </dgm:presLayoutVars>
      </dgm:prSet>
      <dgm:spPr/>
    </dgm:pt>
    <dgm:pt modelId="{C0AE1FAF-0611-4BA1-A98B-0C33E6D7B989}" type="pres">
      <dgm:prSet presAssocID="{B5847701-91D3-4E44-92E6-4FAB27629839}" presName="composite" presStyleCnt="0"/>
      <dgm:spPr/>
    </dgm:pt>
    <dgm:pt modelId="{77AE8360-B2E8-4EFB-8E78-ED565B06F598}" type="pres">
      <dgm:prSet presAssocID="{B5847701-91D3-4E44-92E6-4FAB27629839}" presName="imgShp" presStyleLbl="fgImgPlace1" presStyleIdx="0" presStyleCnt="3" custLinFactNeighborX="-23775" custLinFactNeighborY="638"/>
      <dgm:spPr>
        <a:solidFill>
          <a:schemeClr val="bg2"/>
        </a:solidFill>
        <a:ln>
          <a:noFill/>
        </a:ln>
      </dgm:spPr>
    </dgm:pt>
    <dgm:pt modelId="{778C568B-006F-41A1-BD9F-954FE7E6C19A}" type="pres">
      <dgm:prSet presAssocID="{B5847701-91D3-4E44-92E6-4FAB27629839}" presName="txShp" presStyleLbl="node1" presStyleIdx="0" presStyleCnt="3" custScaleX="130909">
        <dgm:presLayoutVars>
          <dgm:bulletEnabled val="1"/>
        </dgm:presLayoutVars>
      </dgm:prSet>
      <dgm:spPr/>
    </dgm:pt>
    <dgm:pt modelId="{B38A77D2-9127-4488-8D86-2F9287B2E37A}" type="pres">
      <dgm:prSet presAssocID="{BC4B2573-D565-4BFF-9B0F-D99954354B66}" presName="spacing" presStyleCnt="0"/>
      <dgm:spPr/>
    </dgm:pt>
    <dgm:pt modelId="{1958E134-FCB0-43FF-A036-C5541994B68F}" type="pres">
      <dgm:prSet presAssocID="{8CB068F7-2430-468E-80D3-3513B85AA4A0}" presName="composite" presStyleCnt="0"/>
      <dgm:spPr/>
    </dgm:pt>
    <dgm:pt modelId="{68892655-F8C2-43B0-99AC-0B86AAE18FDA}" type="pres">
      <dgm:prSet presAssocID="{8CB068F7-2430-468E-80D3-3513B85AA4A0}" presName="imgShp" presStyleLbl="fgImgPlace1" presStyleIdx="1" presStyleCnt="3" custLinFactNeighborX="-25874" custLinFactNeighborY="1380"/>
      <dgm:spPr>
        <a:solidFill>
          <a:schemeClr val="bg2"/>
        </a:solidFill>
        <a:ln>
          <a:noFill/>
        </a:ln>
      </dgm:spPr>
    </dgm:pt>
    <dgm:pt modelId="{AC60E7E2-27FD-4656-91C3-B8646785F4F4}" type="pres">
      <dgm:prSet presAssocID="{8CB068F7-2430-468E-80D3-3513B85AA4A0}" presName="txShp" presStyleLbl="node1" presStyleIdx="1" presStyleCnt="3" custScaleX="130512">
        <dgm:presLayoutVars>
          <dgm:bulletEnabled val="1"/>
        </dgm:presLayoutVars>
      </dgm:prSet>
      <dgm:spPr/>
    </dgm:pt>
    <dgm:pt modelId="{41BAD37E-2025-49CD-BD7D-0CA57C6F9D28}" type="pres">
      <dgm:prSet presAssocID="{2F187D2F-1490-4EEF-8B1D-803873770726}" presName="spacing" presStyleCnt="0"/>
      <dgm:spPr/>
    </dgm:pt>
    <dgm:pt modelId="{6C6B22F0-6D02-4AAA-AB85-E10B7C32D2DB}" type="pres">
      <dgm:prSet presAssocID="{09350FCC-A2FF-4E53-AFE5-E8354114A8A3}" presName="composite" presStyleCnt="0"/>
      <dgm:spPr/>
    </dgm:pt>
    <dgm:pt modelId="{C3D27A12-F735-46E7-A2A8-82357EB33E44}" type="pres">
      <dgm:prSet presAssocID="{09350FCC-A2FF-4E53-AFE5-E8354114A8A3}" presName="imgShp" presStyleLbl="fgImgPlace1" presStyleIdx="2" presStyleCnt="3" custLinFactNeighborX="-27457"/>
      <dgm:spPr>
        <a:solidFill>
          <a:schemeClr val="bg2"/>
        </a:solidFill>
        <a:ln>
          <a:noFill/>
        </a:ln>
      </dgm:spPr>
    </dgm:pt>
    <dgm:pt modelId="{22B33BF7-CC41-46BD-A1A0-870D21498B84}" type="pres">
      <dgm:prSet presAssocID="{09350FCC-A2FF-4E53-AFE5-E8354114A8A3}" presName="txShp" presStyleLbl="node1" presStyleIdx="2" presStyleCnt="3" custScaleX="130070">
        <dgm:presLayoutVars>
          <dgm:bulletEnabled val="1"/>
        </dgm:presLayoutVars>
      </dgm:prSet>
      <dgm:spPr/>
    </dgm:pt>
  </dgm:ptLst>
  <dgm:cxnLst>
    <dgm:cxn modelId="{A688FB1A-2131-4E65-B40D-FB511FDC31A4}" type="presOf" srcId="{B5847701-91D3-4E44-92E6-4FAB27629839}" destId="{778C568B-006F-41A1-BD9F-954FE7E6C19A}" srcOrd="0" destOrd="0" presId="urn:microsoft.com/office/officeart/2005/8/layout/vList3"/>
    <dgm:cxn modelId="{3103DE69-D05D-4A05-8430-EAC90E28E849}" srcId="{4E20BB3B-9A75-4CAA-99D6-F51C9FBAC0BB}" destId="{09350FCC-A2FF-4E53-AFE5-E8354114A8A3}" srcOrd="2" destOrd="0" parTransId="{28B150A9-97D8-4D9C-A659-3ED01A255DDF}" sibTransId="{9A17E26C-07BD-45FB-B4AE-F615E6BB7C46}"/>
    <dgm:cxn modelId="{8AE29C73-909E-4687-B6B2-88B291D9674D}" type="presOf" srcId="{09350FCC-A2FF-4E53-AFE5-E8354114A8A3}" destId="{22B33BF7-CC41-46BD-A1A0-870D21498B84}" srcOrd="0" destOrd="0" presId="urn:microsoft.com/office/officeart/2005/8/layout/vList3"/>
    <dgm:cxn modelId="{9B9C3577-F7F1-497F-8F16-6B0B5651DB00}" srcId="{4E20BB3B-9A75-4CAA-99D6-F51C9FBAC0BB}" destId="{8CB068F7-2430-468E-80D3-3513B85AA4A0}" srcOrd="1" destOrd="0" parTransId="{0329C3D7-5D4C-4072-A148-57FC0BE428B7}" sibTransId="{2F187D2F-1490-4EEF-8B1D-803873770726}"/>
    <dgm:cxn modelId="{11CDAE85-6819-4C67-96C7-EE42582E4A61}" type="presOf" srcId="{8CB068F7-2430-468E-80D3-3513B85AA4A0}" destId="{AC60E7E2-27FD-4656-91C3-B8646785F4F4}" srcOrd="0" destOrd="0" presId="urn:microsoft.com/office/officeart/2005/8/layout/vList3"/>
    <dgm:cxn modelId="{ABB9879B-DA9E-4029-8C4E-9DD2122D1C40}" srcId="{4E20BB3B-9A75-4CAA-99D6-F51C9FBAC0BB}" destId="{B5847701-91D3-4E44-92E6-4FAB27629839}" srcOrd="0" destOrd="0" parTransId="{BEA2F446-87B3-4A68-95D2-62E88168D3E3}" sibTransId="{BC4B2573-D565-4BFF-9B0F-D99954354B66}"/>
    <dgm:cxn modelId="{9539CBFD-435A-4A7A-900A-EB3FF49F969F}" type="presOf" srcId="{4E20BB3B-9A75-4CAA-99D6-F51C9FBAC0BB}" destId="{2A5F3EEC-32B6-4D6B-9CDD-E2A138CA976C}" srcOrd="0" destOrd="0" presId="urn:microsoft.com/office/officeart/2005/8/layout/vList3"/>
    <dgm:cxn modelId="{959DE2B3-DC77-4D33-A600-D9BFE8EB1E43}" type="presParOf" srcId="{2A5F3EEC-32B6-4D6B-9CDD-E2A138CA976C}" destId="{C0AE1FAF-0611-4BA1-A98B-0C33E6D7B989}" srcOrd="0" destOrd="0" presId="urn:microsoft.com/office/officeart/2005/8/layout/vList3"/>
    <dgm:cxn modelId="{078188ED-00C7-4F52-B520-659B2DC39D5D}" type="presParOf" srcId="{C0AE1FAF-0611-4BA1-A98B-0C33E6D7B989}" destId="{77AE8360-B2E8-4EFB-8E78-ED565B06F598}" srcOrd="0" destOrd="0" presId="urn:microsoft.com/office/officeart/2005/8/layout/vList3"/>
    <dgm:cxn modelId="{D6438D0C-A7D1-4FBD-B92C-C91D6F25E4FD}" type="presParOf" srcId="{C0AE1FAF-0611-4BA1-A98B-0C33E6D7B989}" destId="{778C568B-006F-41A1-BD9F-954FE7E6C19A}" srcOrd="1" destOrd="0" presId="urn:microsoft.com/office/officeart/2005/8/layout/vList3"/>
    <dgm:cxn modelId="{0D82F719-F52D-4DC7-BBF6-02369673CFC1}" type="presParOf" srcId="{2A5F3EEC-32B6-4D6B-9CDD-E2A138CA976C}" destId="{B38A77D2-9127-4488-8D86-2F9287B2E37A}" srcOrd="1" destOrd="0" presId="urn:microsoft.com/office/officeart/2005/8/layout/vList3"/>
    <dgm:cxn modelId="{C6311299-FE89-4703-8BB9-BB83F3D4B04D}" type="presParOf" srcId="{2A5F3EEC-32B6-4D6B-9CDD-E2A138CA976C}" destId="{1958E134-FCB0-43FF-A036-C5541994B68F}" srcOrd="2" destOrd="0" presId="urn:microsoft.com/office/officeart/2005/8/layout/vList3"/>
    <dgm:cxn modelId="{59BD27CB-57CC-4753-9541-258CA4C47E1F}" type="presParOf" srcId="{1958E134-FCB0-43FF-A036-C5541994B68F}" destId="{68892655-F8C2-43B0-99AC-0B86AAE18FDA}" srcOrd="0" destOrd="0" presId="urn:microsoft.com/office/officeart/2005/8/layout/vList3"/>
    <dgm:cxn modelId="{F8DBB747-EA0A-4258-8BF1-FE856095A87D}" type="presParOf" srcId="{1958E134-FCB0-43FF-A036-C5541994B68F}" destId="{AC60E7E2-27FD-4656-91C3-B8646785F4F4}" srcOrd="1" destOrd="0" presId="urn:microsoft.com/office/officeart/2005/8/layout/vList3"/>
    <dgm:cxn modelId="{3FA07DF5-80C7-486D-8B85-45B5A2A528DC}" type="presParOf" srcId="{2A5F3EEC-32B6-4D6B-9CDD-E2A138CA976C}" destId="{41BAD37E-2025-49CD-BD7D-0CA57C6F9D28}" srcOrd="3" destOrd="0" presId="urn:microsoft.com/office/officeart/2005/8/layout/vList3"/>
    <dgm:cxn modelId="{E10F36EB-318F-4BEF-B347-C176DC33538C}" type="presParOf" srcId="{2A5F3EEC-32B6-4D6B-9CDD-E2A138CA976C}" destId="{6C6B22F0-6D02-4AAA-AB85-E10B7C32D2DB}" srcOrd="4" destOrd="0" presId="urn:microsoft.com/office/officeart/2005/8/layout/vList3"/>
    <dgm:cxn modelId="{BF323E4A-0D51-40F3-9AD3-CD2558ECB7B8}" type="presParOf" srcId="{6C6B22F0-6D02-4AAA-AB85-E10B7C32D2DB}" destId="{C3D27A12-F735-46E7-A2A8-82357EB33E44}" srcOrd="0" destOrd="0" presId="urn:microsoft.com/office/officeart/2005/8/layout/vList3"/>
    <dgm:cxn modelId="{E5363C6F-02E4-4082-8215-A3BC48A63861}" type="presParOf" srcId="{6C6B22F0-6D02-4AAA-AB85-E10B7C32D2DB}" destId="{22B33BF7-CC41-46BD-A1A0-870D21498B84}"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20BB3B-9A75-4CAA-99D6-F51C9FBAC0BB}" type="doc">
      <dgm:prSet loTypeId="urn:microsoft.com/office/officeart/2005/8/layout/vList3" loCatId="list" qsTypeId="urn:microsoft.com/office/officeart/2005/8/quickstyle/simple1" qsCatId="simple" csTypeId="urn:microsoft.com/office/officeart/2005/8/colors/accent1_2" csCatId="accent1" phldr="1"/>
      <dgm:spPr/>
    </dgm:pt>
    <dgm:pt modelId="{B5847701-91D3-4E44-92E6-4FAB27629839}">
      <dgm:prSet phldrT="[Text]" custT="1"/>
      <dgm:spPr>
        <a:solidFill>
          <a:srgbClr val="44546A"/>
        </a:solidFill>
      </dgm:spPr>
      <dgm:t>
        <a:bodyPr/>
        <a:lstStyle/>
        <a:p>
          <a:pPr>
            <a:buFont typeface="Arial" panose="020B0604020202020204" pitchFamily="34" charset="0"/>
            <a:buChar char="•"/>
          </a:pPr>
          <a:r>
            <a:rPr lang="en-AU" sz="1600" b="1"/>
            <a:t>New Legislation</a:t>
          </a:r>
        </a:p>
        <a:p>
          <a:pPr>
            <a:buFont typeface="Arial" panose="020B0604020202020204" pitchFamily="34" charset="0"/>
            <a:buChar char="•"/>
          </a:pPr>
          <a:r>
            <a:rPr lang="en-AU" sz="1200" b="0" i="0"/>
            <a:t>Payment Times Reporting Amendment Act 2024 and Payment Times Reporting Rules 2024</a:t>
          </a:r>
        </a:p>
        <a:p>
          <a:pPr>
            <a:buFont typeface="Arial" panose="020B0604020202020204" pitchFamily="34" charset="0"/>
            <a:buChar char="•"/>
          </a:pPr>
          <a:endParaRPr lang="en-AU" sz="1100"/>
        </a:p>
      </dgm:t>
      <dgm:extLst>
        <a:ext uri="{E40237B7-FDA0-4F09-8148-C483321AD2D9}">
          <dgm14:cNvPr xmlns:dgm14="http://schemas.microsoft.com/office/drawing/2010/diagram" id="0" name="" descr="New Legislation&#10;Payment Times Reporting Amendment Act 2024 and Payment Times Reporting Rules 2024&#10;"/>
        </a:ext>
      </dgm:extLst>
    </dgm:pt>
    <dgm:pt modelId="{BEA2F446-87B3-4A68-95D2-62E88168D3E3}" type="parTrans" cxnId="{ABB9879B-DA9E-4029-8C4E-9DD2122D1C40}">
      <dgm:prSet/>
      <dgm:spPr/>
      <dgm:t>
        <a:bodyPr/>
        <a:lstStyle/>
        <a:p>
          <a:endParaRPr lang="en-AU"/>
        </a:p>
      </dgm:t>
    </dgm:pt>
    <dgm:pt modelId="{BC4B2573-D565-4BFF-9B0F-D99954354B66}" type="sibTrans" cxnId="{ABB9879B-DA9E-4029-8C4E-9DD2122D1C40}">
      <dgm:prSet/>
      <dgm:spPr/>
      <dgm:t>
        <a:bodyPr/>
        <a:lstStyle/>
        <a:p>
          <a:endParaRPr lang="en-AU"/>
        </a:p>
      </dgm:t>
    </dgm:pt>
    <dgm:pt modelId="{8CB068F7-2430-468E-80D3-3513B85AA4A0}">
      <dgm:prSet phldrT="[Text]" custT="1"/>
      <dgm:spPr>
        <a:solidFill>
          <a:srgbClr val="44546A"/>
        </a:solidFill>
      </dgm:spPr>
      <dgm:t>
        <a:bodyPr/>
        <a:lstStyle/>
        <a:p>
          <a:pPr>
            <a:buFont typeface="Arial" panose="020B0604020202020204" pitchFamily="34" charset="0"/>
            <a:buChar char="•"/>
          </a:pPr>
          <a:r>
            <a:rPr lang="en-AU" sz="1600" b="1" i="0"/>
            <a:t>Amended Regulator Powers</a:t>
          </a:r>
        </a:p>
        <a:p>
          <a:pPr>
            <a:buFont typeface="Arial" panose="020B0604020202020204" pitchFamily="34" charset="0"/>
            <a:buChar char="•"/>
          </a:pPr>
          <a:r>
            <a:rPr lang="en-AU" sz="1200" b="0" i="0"/>
            <a:t>Improving the efficiency of Scheme administration</a:t>
          </a:r>
          <a:endParaRPr lang="en-AU" sz="1050" b="0"/>
        </a:p>
      </dgm:t>
      <dgm:extLst>
        <a:ext uri="{E40237B7-FDA0-4F09-8148-C483321AD2D9}">
          <dgm14:cNvPr xmlns:dgm14="http://schemas.microsoft.com/office/drawing/2010/diagram" id="0" name="" descr="Amended Regulator Powers&#10;Improving the efficiency of Scheme administration&#10;"/>
        </a:ext>
      </dgm:extLst>
    </dgm:pt>
    <dgm:pt modelId="{0329C3D7-5D4C-4072-A148-57FC0BE428B7}" type="parTrans" cxnId="{9B9C3577-F7F1-497F-8F16-6B0B5651DB00}">
      <dgm:prSet/>
      <dgm:spPr/>
      <dgm:t>
        <a:bodyPr/>
        <a:lstStyle/>
        <a:p>
          <a:endParaRPr lang="en-AU"/>
        </a:p>
      </dgm:t>
    </dgm:pt>
    <dgm:pt modelId="{2F187D2F-1490-4EEF-8B1D-803873770726}" type="sibTrans" cxnId="{9B9C3577-F7F1-497F-8F16-6B0B5651DB00}">
      <dgm:prSet/>
      <dgm:spPr/>
      <dgm:t>
        <a:bodyPr/>
        <a:lstStyle/>
        <a:p>
          <a:endParaRPr lang="en-AU"/>
        </a:p>
      </dgm:t>
    </dgm:pt>
    <dgm:pt modelId="{09350FCC-A2FF-4E53-AFE5-E8354114A8A3}">
      <dgm:prSet phldrT="[Text]" custT="1"/>
      <dgm:spPr>
        <a:solidFill>
          <a:srgbClr val="44546A"/>
        </a:solidFill>
        <a:ln>
          <a:solidFill>
            <a:schemeClr val="accent1"/>
          </a:solidFill>
        </a:ln>
      </dgm:spPr>
      <dgm:t>
        <a:bodyPr/>
        <a:lstStyle/>
        <a:p>
          <a:pPr>
            <a:buFont typeface="Arial" panose="020B0604020202020204" pitchFamily="34" charset="0"/>
            <a:buChar char="•"/>
          </a:pPr>
          <a:r>
            <a:rPr lang="en-AU" sz="1600" b="1" i="0"/>
            <a:t>Reporting Requirements</a:t>
          </a:r>
        </a:p>
        <a:p>
          <a:pPr>
            <a:buFont typeface="Arial" panose="020B0604020202020204" pitchFamily="34" charset="0"/>
            <a:buChar char="•"/>
          </a:pPr>
          <a:r>
            <a:rPr lang="en-AU" sz="1200" b="0"/>
            <a:t>New reporting entity definition, streamlined and consolidated reporting, and detailed calculation methodologies</a:t>
          </a:r>
        </a:p>
      </dgm:t>
      <dgm:extLst>
        <a:ext uri="{E40237B7-FDA0-4F09-8148-C483321AD2D9}">
          <dgm14:cNvPr xmlns:dgm14="http://schemas.microsoft.com/office/drawing/2010/diagram" id="0" name="" descr="Reporting Requirements&#10;New reporting entity definition, streamlined and consolidated reporting, and detailed calculation methodologies&#10;"/>
        </a:ext>
      </dgm:extLst>
    </dgm:pt>
    <dgm:pt modelId="{28B150A9-97D8-4D9C-A659-3ED01A255DDF}" type="parTrans" cxnId="{3103DE69-D05D-4A05-8430-EAC90E28E849}">
      <dgm:prSet/>
      <dgm:spPr/>
      <dgm:t>
        <a:bodyPr/>
        <a:lstStyle/>
        <a:p>
          <a:endParaRPr lang="en-AU"/>
        </a:p>
      </dgm:t>
    </dgm:pt>
    <dgm:pt modelId="{9A17E26C-07BD-45FB-B4AE-F615E6BB7C46}" type="sibTrans" cxnId="{3103DE69-D05D-4A05-8430-EAC90E28E849}">
      <dgm:prSet/>
      <dgm:spPr/>
      <dgm:t>
        <a:bodyPr/>
        <a:lstStyle/>
        <a:p>
          <a:endParaRPr lang="en-AU"/>
        </a:p>
      </dgm:t>
    </dgm:pt>
    <dgm:pt modelId="{2A5F3EEC-32B6-4D6B-9CDD-E2A138CA976C}" type="pres">
      <dgm:prSet presAssocID="{4E20BB3B-9A75-4CAA-99D6-F51C9FBAC0BB}" presName="linearFlow" presStyleCnt="0">
        <dgm:presLayoutVars>
          <dgm:dir/>
          <dgm:resizeHandles val="exact"/>
        </dgm:presLayoutVars>
      </dgm:prSet>
      <dgm:spPr/>
    </dgm:pt>
    <dgm:pt modelId="{C0AE1FAF-0611-4BA1-A98B-0C33E6D7B989}" type="pres">
      <dgm:prSet presAssocID="{B5847701-91D3-4E44-92E6-4FAB27629839}" presName="composite" presStyleCnt="0"/>
      <dgm:spPr/>
    </dgm:pt>
    <dgm:pt modelId="{77AE8360-B2E8-4EFB-8E78-ED565B06F598}" type="pres">
      <dgm:prSet presAssocID="{B5847701-91D3-4E44-92E6-4FAB27629839}" presName="imgShp" presStyleLbl="fgImgPlace1" presStyleIdx="0" presStyleCnt="3" custLinFactNeighborX="-23775" custLinFactNeighborY="638"/>
      <dgm:spPr>
        <a:solidFill>
          <a:schemeClr val="bg2"/>
        </a:solidFill>
        <a:ln>
          <a:noFill/>
        </a:ln>
      </dgm:spPr>
    </dgm:pt>
    <dgm:pt modelId="{778C568B-006F-41A1-BD9F-954FE7E6C19A}" type="pres">
      <dgm:prSet presAssocID="{B5847701-91D3-4E44-92E6-4FAB27629839}" presName="txShp" presStyleLbl="node1" presStyleIdx="0" presStyleCnt="3" custScaleX="130909">
        <dgm:presLayoutVars>
          <dgm:bulletEnabled val="1"/>
        </dgm:presLayoutVars>
      </dgm:prSet>
      <dgm:spPr/>
    </dgm:pt>
    <dgm:pt modelId="{B38A77D2-9127-4488-8D86-2F9287B2E37A}" type="pres">
      <dgm:prSet presAssocID="{BC4B2573-D565-4BFF-9B0F-D99954354B66}" presName="spacing" presStyleCnt="0"/>
      <dgm:spPr/>
    </dgm:pt>
    <dgm:pt modelId="{1958E134-FCB0-43FF-A036-C5541994B68F}" type="pres">
      <dgm:prSet presAssocID="{8CB068F7-2430-468E-80D3-3513B85AA4A0}" presName="composite" presStyleCnt="0"/>
      <dgm:spPr/>
    </dgm:pt>
    <dgm:pt modelId="{68892655-F8C2-43B0-99AC-0B86AAE18FDA}" type="pres">
      <dgm:prSet presAssocID="{8CB068F7-2430-468E-80D3-3513B85AA4A0}" presName="imgShp" presStyleLbl="fgImgPlace1" presStyleIdx="1" presStyleCnt="3" custLinFactNeighborX="-25874" custLinFactNeighborY="1380"/>
      <dgm:spPr>
        <a:solidFill>
          <a:schemeClr val="bg2"/>
        </a:solidFill>
        <a:ln>
          <a:noFill/>
        </a:ln>
      </dgm:spPr>
    </dgm:pt>
    <dgm:pt modelId="{AC60E7E2-27FD-4656-91C3-B8646785F4F4}" type="pres">
      <dgm:prSet presAssocID="{8CB068F7-2430-468E-80D3-3513B85AA4A0}" presName="txShp" presStyleLbl="node1" presStyleIdx="1" presStyleCnt="3" custScaleX="130512">
        <dgm:presLayoutVars>
          <dgm:bulletEnabled val="1"/>
        </dgm:presLayoutVars>
      </dgm:prSet>
      <dgm:spPr/>
    </dgm:pt>
    <dgm:pt modelId="{41BAD37E-2025-49CD-BD7D-0CA57C6F9D28}" type="pres">
      <dgm:prSet presAssocID="{2F187D2F-1490-4EEF-8B1D-803873770726}" presName="spacing" presStyleCnt="0"/>
      <dgm:spPr/>
    </dgm:pt>
    <dgm:pt modelId="{6C6B22F0-6D02-4AAA-AB85-E10B7C32D2DB}" type="pres">
      <dgm:prSet presAssocID="{09350FCC-A2FF-4E53-AFE5-E8354114A8A3}" presName="composite" presStyleCnt="0"/>
      <dgm:spPr/>
    </dgm:pt>
    <dgm:pt modelId="{C3D27A12-F735-46E7-A2A8-82357EB33E44}" type="pres">
      <dgm:prSet presAssocID="{09350FCC-A2FF-4E53-AFE5-E8354114A8A3}" presName="imgShp" presStyleLbl="fgImgPlace1" presStyleIdx="2" presStyleCnt="3" custLinFactNeighborX="-27457"/>
      <dgm:spPr>
        <a:solidFill>
          <a:schemeClr val="bg2"/>
        </a:solidFill>
        <a:ln>
          <a:noFill/>
        </a:ln>
      </dgm:spPr>
    </dgm:pt>
    <dgm:pt modelId="{22B33BF7-CC41-46BD-A1A0-870D21498B84}" type="pres">
      <dgm:prSet presAssocID="{09350FCC-A2FF-4E53-AFE5-E8354114A8A3}" presName="txShp" presStyleLbl="node1" presStyleIdx="2" presStyleCnt="3" custScaleX="130070">
        <dgm:presLayoutVars>
          <dgm:bulletEnabled val="1"/>
        </dgm:presLayoutVars>
      </dgm:prSet>
      <dgm:spPr/>
    </dgm:pt>
  </dgm:ptLst>
  <dgm:cxnLst>
    <dgm:cxn modelId="{A688FB1A-2131-4E65-B40D-FB511FDC31A4}" type="presOf" srcId="{B5847701-91D3-4E44-92E6-4FAB27629839}" destId="{778C568B-006F-41A1-BD9F-954FE7E6C19A}" srcOrd="0" destOrd="0" presId="urn:microsoft.com/office/officeart/2005/8/layout/vList3"/>
    <dgm:cxn modelId="{3103DE69-D05D-4A05-8430-EAC90E28E849}" srcId="{4E20BB3B-9A75-4CAA-99D6-F51C9FBAC0BB}" destId="{09350FCC-A2FF-4E53-AFE5-E8354114A8A3}" srcOrd="2" destOrd="0" parTransId="{28B150A9-97D8-4D9C-A659-3ED01A255DDF}" sibTransId="{9A17E26C-07BD-45FB-B4AE-F615E6BB7C46}"/>
    <dgm:cxn modelId="{8AE29C73-909E-4687-B6B2-88B291D9674D}" type="presOf" srcId="{09350FCC-A2FF-4E53-AFE5-E8354114A8A3}" destId="{22B33BF7-CC41-46BD-A1A0-870D21498B84}" srcOrd="0" destOrd="0" presId="urn:microsoft.com/office/officeart/2005/8/layout/vList3"/>
    <dgm:cxn modelId="{9B9C3577-F7F1-497F-8F16-6B0B5651DB00}" srcId="{4E20BB3B-9A75-4CAA-99D6-F51C9FBAC0BB}" destId="{8CB068F7-2430-468E-80D3-3513B85AA4A0}" srcOrd="1" destOrd="0" parTransId="{0329C3D7-5D4C-4072-A148-57FC0BE428B7}" sibTransId="{2F187D2F-1490-4EEF-8B1D-803873770726}"/>
    <dgm:cxn modelId="{11CDAE85-6819-4C67-96C7-EE42582E4A61}" type="presOf" srcId="{8CB068F7-2430-468E-80D3-3513B85AA4A0}" destId="{AC60E7E2-27FD-4656-91C3-B8646785F4F4}" srcOrd="0" destOrd="0" presId="urn:microsoft.com/office/officeart/2005/8/layout/vList3"/>
    <dgm:cxn modelId="{ABB9879B-DA9E-4029-8C4E-9DD2122D1C40}" srcId="{4E20BB3B-9A75-4CAA-99D6-F51C9FBAC0BB}" destId="{B5847701-91D3-4E44-92E6-4FAB27629839}" srcOrd="0" destOrd="0" parTransId="{BEA2F446-87B3-4A68-95D2-62E88168D3E3}" sibTransId="{BC4B2573-D565-4BFF-9B0F-D99954354B66}"/>
    <dgm:cxn modelId="{9539CBFD-435A-4A7A-900A-EB3FF49F969F}" type="presOf" srcId="{4E20BB3B-9A75-4CAA-99D6-F51C9FBAC0BB}" destId="{2A5F3EEC-32B6-4D6B-9CDD-E2A138CA976C}" srcOrd="0" destOrd="0" presId="urn:microsoft.com/office/officeart/2005/8/layout/vList3"/>
    <dgm:cxn modelId="{959DE2B3-DC77-4D33-A600-D9BFE8EB1E43}" type="presParOf" srcId="{2A5F3EEC-32B6-4D6B-9CDD-E2A138CA976C}" destId="{C0AE1FAF-0611-4BA1-A98B-0C33E6D7B989}" srcOrd="0" destOrd="0" presId="urn:microsoft.com/office/officeart/2005/8/layout/vList3"/>
    <dgm:cxn modelId="{078188ED-00C7-4F52-B520-659B2DC39D5D}" type="presParOf" srcId="{C0AE1FAF-0611-4BA1-A98B-0C33E6D7B989}" destId="{77AE8360-B2E8-4EFB-8E78-ED565B06F598}" srcOrd="0" destOrd="0" presId="urn:microsoft.com/office/officeart/2005/8/layout/vList3"/>
    <dgm:cxn modelId="{D6438D0C-A7D1-4FBD-B92C-C91D6F25E4FD}" type="presParOf" srcId="{C0AE1FAF-0611-4BA1-A98B-0C33E6D7B989}" destId="{778C568B-006F-41A1-BD9F-954FE7E6C19A}" srcOrd="1" destOrd="0" presId="urn:microsoft.com/office/officeart/2005/8/layout/vList3"/>
    <dgm:cxn modelId="{0D82F719-F52D-4DC7-BBF6-02369673CFC1}" type="presParOf" srcId="{2A5F3EEC-32B6-4D6B-9CDD-E2A138CA976C}" destId="{B38A77D2-9127-4488-8D86-2F9287B2E37A}" srcOrd="1" destOrd="0" presId="urn:microsoft.com/office/officeart/2005/8/layout/vList3"/>
    <dgm:cxn modelId="{C6311299-FE89-4703-8BB9-BB83F3D4B04D}" type="presParOf" srcId="{2A5F3EEC-32B6-4D6B-9CDD-E2A138CA976C}" destId="{1958E134-FCB0-43FF-A036-C5541994B68F}" srcOrd="2" destOrd="0" presId="urn:microsoft.com/office/officeart/2005/8/layout/vList3"/>
    <dgm:cxn modelId="{59BD27CB-57CC-4753-9541-258CA4C47E1F}" type="presParOf" srcId="{1958E134-FCB0-43FF-A036-C5541994B68F}" destId="{68892655-F8C2-43B0-99AC-0B86AAE18FDA}" srcOrd="0" destOrd="0" presId="urn:microsoft.com/office/officeart/2005/8/layout/vList3"/>
    <dgm:cxn modelId="{F8DBB747-EA0A-4258-8BF1-FE856095A87D}" type="presParOf" srcId="{1958E134-FCB0-43FF-A036-C5541994B68F}" destId="{AC60E7E2-27FD-4656-91C3-B8646785F4F4}" srcOrd="1" destOrd="0" presId="urn:microsoft.com/office/officeart/2005/8/layout/vList3"/>
    <dgm:cxn modelId="{3FA07DF5-80C7-486D-8B85-45B5A2A528DC}" type="presParOf" srcId="{2A5F3EEC-32B6-4D6B-9CDD-E2A138CA976C}" destId="{41BAD37E-2025-49CD-BD7D-0CA57C6F9D28}" srcOrd="3" destOrd="0" presId="urn:microsoft.com/office/officeart/2005/8/layout/vList3"/>
    <dgm:cxn modelId="{E10F36EB-318F-4BEF-B347-C176DC33538C}" type="presParOf" srcId="{2A5F3EEC-32B6-4D6B-9CDD-E2A138CA976C}" destId="{6C6B22F0-6D02-4AAA-AB85-E10B7C32D2DB}" srcOrd="4" destOrd="0" presId="urn:microsoft.com/office/officeart/2005/8/layout/vList3"/>
    <dgm:cxn modelId="{BF323E4A-0D51-40F3-9AD3-CD2558ECB7B8}" type="presParOf" srcId="{6C6B22F0-6D02-4AAA-AB85-E10B7C32D2DB}" destId="{C3D27A12-F735-46E7-A2A8-82357EB33E44}" srcOrd="0" destOrd="0" presId="urn:microsoft.com/office/officeart/2005/8/layout/vList3"/>
    <dgm:cxn modelId="{E5363C6F-02E4-4082-8215-A3BC48A63861}" type="presParOf" srcId="{6C6B22F0-6D02-4AAA-AB85-E10B7C32D2DB}" destId="{22B33BF7-CC41-46BD-A1A0-870D21498B84}"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69E4A1-F713-4263-B720-8524692AEB1F}"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AU"/>
        </a:p>
      </dgm:t>
    </dgm:pt>
    <dgm:pt modelId="{D030042F-7323-495D-9D74-259658CC2527}">
      <dgm:prSet phldrT="[Text]"/>
      <dgm:spPr>
        <a:ln>
          <a:solidFill>
            <a:srgbClr val="44546A"/>
          </a:solidFill>
        </a:ln>
      </dgm:spPr>
      <dgm:t>
        <a:bodyPr/>
        <a:lstStyle/>
        <a:p>
          <a:r>
            <a:rPr lang="en-AU" b="1"/>
            <a:t>Payment Times Reporting Amendment Act</a:t>
          </a:r>
        </a:p>
        <a:p>
          <a:r>
            <a:rPr lang="en-AU"/>
            <a:t>Jul 2024</a:t>
          </a:r>
        </a:p>
      </dgm:t>
    </dgm:pt>
    <dgm:pt modelId="{A2571A6C-6119-4323-A04C-1AB6130989CA}" type="parTrans" cxnId="{9C39896B-CE56-4639-82D4-209305A08F1C}">
      <dgm:prSet/>
      <dgm:spPr/>
      <dgm:t>
        <a:bodyPr/>
        <a:lstStyle/>
        <a:p>
          <a:endParaRPr lang="en-AU"/>
        </a:p>
      </dgm:t>
    </dgm:pt>
    <dgm:pt modelId="{6F73C4A4-69F5-43BE-B431-BF059D32783D}" type="sibTrans" cxnId="{9C39896B-CE56-4639-82D4-209305A08F1C}">
      <dgm:prSet/>
      <dgm:spPr/>
      <dgm:t>
        <a:bodyPr/>
        <a:lstStyle/>
        <a:p>
          <a:endParaRPr lang="en-AU"/>
        </a:p>
      </dgm:t>
    </dgm:pt>
    <dgm:pt modelId="{EC32B873-56B2-4EAA-99D8-0DC9797B75EC}">
      <dgm:prSet phldrT="[Text]"/>
      <dgm:spPr>
        <a:ln>
          <a:solidFill>
            <a:srgbClr val="44546A"/>
          </a:solidFill>
        </a:ln>
      </dgm:spPr>
      <dgm:t>
        <a:bodyPr/>
        <a:lstStyle/>
        <a:p>
          <a:r>
            <a:rPr lang="en-AU" b="1"/>
            <a:t>Payment Times Reporting Rules</a:t>
          </a:r>
        </a:p>
        <a:p>
          <a:r>
            <a:rPr lang="en-AU"/>
            <a:t>Sep 2024</a:t>
          </a:r>
        </a:p>
      </dgm:t>
    </dgm:pt>
    <dgm:pt modelId="{F7A02260-127D-4B71-83C5-9062DD04893F}" type="parTrans" cxnId="{0AC34D1E-9F03-4CFF-B14C-D321F81D1A75}">
      <dgm:prSet/>
      <dgm:spPr/>
      <dgm:t>
        <a:bodyPr/>
        <a:lstStyle/>
        <a:p>
          <a:endParaRPr lang="en-AU"/>
        </a:p>
      </dgm:t>
    </dgm:pt>
    <dgm:pt modelId="{22575027-7253-469C-939A-BC243A6BC35C}" type="sibTrans" cxnId="{0AC34D1E-9F03-4CFF-B14C-D321F81D1A75}">
      <dgm:prSet/>
      <dgm:spPr/>
      <dgm:t>
        <a:bodyPr/>
        <a:lstStyle/>
        <a:p>
          <a:endParaRPr lang="en-AU"/>
        </a:p>
      </dgm:t>
    </dgm:pt>
    <dgm:pt modelId="{EC685CD4-0158-4EF3-BC4B-23D837B94492}">
      <dgm:prSet phldrT="[Text]"/>
      <dgm:spPr>
        <a:ln>
          <a:solidFill>
            <a:srgbClr val="44546A"/>
          </a:solidFill>
        </a:ln>
      </dgm:spPr>
      <dgm:t>
        <a:bodyPr/>
        <a:lstStyle/>
        <a:p>
          <a:r>
            <a:rPr lang="en-AU" b="1"/>
            <a:t>Statutory Review</a:t>
          </a:r>
        </a:p>
        <a:p>
          <a:r>
            <a:rPr lang="en-AU"/>
            <a:t>June 2023</a:t>
          </a:r>
        </a:p>
      </dgm:t>
    </dgm:pt>
    <dgm:pt modelId="{F3E434B7-22EF-4C85-9BBC-E39CAE4E172A}" type="parTrans" cxnId="{8C6300B6-1E1D-4730-A1A4-DB89124E14CE}">
      <dgm:prSet/>
      <dgm:spPr/>
      <dgm:t>
        <a:bodyPr/>
        <a:lstStyle/>
        <a:p>
          <a:endParaRPr lang="en-AU"/>
        </a:p>
      </dgm:t>
    </dgm:pt>
    <dgm:pt modelId="{88803BF3-2A59-4B32-8CA5-F2C66D3DD656}" type="sibTrans" cxnId="{8C6300B6-1E1D-4730-A1A4-DB89124E14CE}">
      <dgm:prSet/>
      <dgm:spPr/>
      <dgm:t>
        <a:bodyPr/>
        <a:lstStyle/>
        <a:p>
          <a:endParaRPr lang="en-AU"/>
        </a:p>
      </dgm:t>
    </dgm:pt>
    <dgm:pt modelId="{572BC6CD-516E-4390-810B-2F6FE4D7CC67}">
      <dgm:prSet phldrT="[Text]"/>
      <dgm:spPr>
        <a:ln>
          <a:solidFill>
            <a:srgbClr val="44546A"/>
          </a:solidFill>
        </a:ln>
      </dgm:spPr>
      <dgm:t>
        <a:bodyPr/>
        <a:lstStyle/>
        <a:p>
          <a:r>
            <a:rPr lang="en-AU" b="1"/>
            <a:t>Government Response</a:t>
          </a:r>
        </a:p>
        <a:p>
          <a:r>
            <a:rPr lang="en-AU"/>
            <a:t>Dec 2023</a:t>
          </a:r>
        </a:p>
      </dgm:t>
    </dgm:pt>
    <dgm:pt modelId="{E9898F10-A067-4E5A-9873-038BF4553D60}" type="parTrans" cxnId="{FB90E85F-3210-4CF1-B2CC-3B09F1B57B5D}">
      <dgm:prSet/>
      <dgm:spPr/>
      <dgm:t>
        <a:bodyPr/>
        <a:lstStyle/>
        <a:p>
          <a:endParaRPr lang="en-AU"/>
        </a:p>
      </dgm:t>
    </dgm:pt>
    <dgm:pt modelId="{D4C29A1C-23F8-4F0E-B2E7-0866EA0759A9}" type="sibTrans" cxnId="{FB90E85F-3210-4CF1-B2CC-3B09F1B57B5D}">
      <dgm:prSet/>
      <dgm:spPr/>
      <dgm:t>
        <a:bodyPr/>
        <a:lstStyle/>
        <a:p>
          <a:endParaRPr lang="en-AU"/>
        </a:p>
      </dgm:t>
    </dgm:pt>
    <dgm:pt modelId="{6D812AD8-42FA-42B7-8321-97E72E206E95}" type="pres">
      <dgm:prSet presAssocID="{7769E4A1-F713-4263-B720-8524692AEB1F}" presName="Name0" presStyleCnt="0">
        <dgm:presLayoutVars>
          <dgm:chMax val="11"/>
          <dgm:chPref val="11"/>
          <dgm:dir/>
          <dgm:resizeHandles/>
        </dgm:presLayoutVars>
      </dgm:prSet>
      <dgm:spPr/>
    </dgm:pt>
    <dgm:pt modelId="{2E18BE9B-B8A1-4B67-ABD7-AF920E58A1CB}" type="pres">
      <dgm:prSet presAssocID="{EC32B873-56B2-4EAA-99D8-0DC9797B75EC}" presName="Accent4" presStyleCnt="0"/>
      <dgm:spPr/>
    </dgm:pt>
    <dgm:pt modelId="{0A1A5F4E-D110-43FC-8EA2-44DC8790345D}" type="pres">
      <dgm:prSet presAssocID="{EC32B873-56B2-4EAA-99D8-0DC9797B75EC}" presName="Accent" presStyleLbl="node1" presStyleIdx="0" presStyleCnt="4"/>
      <dgm:spPr>
        <a:solidFill>
          <a:srgbClr val="44546A"/>
        </a:solidFill>
      </dgm:spPr>
    </dgm:pt>
    <dgm:pt modelId="{C6184253-19A8-4B9C-A62C-94C90FA705B7}" type="pres">
      <dgm:prSet presAssocID="{EC32B873-56B2-4EAA-99D8-0DC9797B75EC}" presName="ParentBackground4" presStyleCnt="0"/>
      <dgm:spPr/>
    </dgm:pt>
    <dgm:pt modelId="{0902DFBE-70C4-4EB1-B6E0-59F76C51CA2F}" type="pres">
      <dgm:prSet presAssocID="{EC32B873-56B2-4EAA-99D8-0DC9797B75EC}" presName="ParentBackground" presStyleLbl="fgAcc1" presStyleIdx="0" presStyleCnt="4"/>
      <dgm:spPr/>
    </dgm:pt>
    <dgm:pt modelId="{FCF47635-BBD9-4988-839C-6F4540DDFF8F}" type="pres">
      <dgm:prSet presAssocID="{EC32B873-56B2-4EAA-99D8-0DC9797B75EC}" presName="Parent4" presStyleLbl="revTx" presStyleIdx="0" presStyleCnt="0">
        <dgm:presLayoutVars>
          <dgm:chMax val="1"/>
          <dgm:chPref val="1"/>
          <dgm:bulletEnabled val="1"/>
        </dgm:presLayoutVars>
      </dgm:prSet>
      <dgm:spPr/>
    </dgm:pt>
    <dgm:pt modelId="{19B9D6B9-B6C3-4F8A-B419-F0E492B77E82}" type="pres">
      <dgm:prSet presAssocID="{D030042F-7323-495D-9D74-259658CC2527}" presName="Accent3" presStyleCnt="0"/>
      <dgm:spPr/>
    </dgm:pt>
    <dgm:pt modelId="{095C9BE8-9AC8-4AC7-864D-4B01B9B93DAA}" type="pres">
      <dgm:prSet presAssocID="{D030042F-7323-495D-9D74-259658CC2527}" presName="Accent" presStyleLbl="node1" presStyleIdx="1" presStyleCnt="4"/>
      <dgm:spPr>
        <a:solidFill>
          <a:srgbClr val="44546A"/>
        </a:solidFill>
      </dgm:spPr>
    </dgm:pt>
    <dgm:pt modelId="{F392425B-0B10-4AA4-937A-F312834B5849}" type="pres">
      <dgm:prSet presAssocID="{D030042F-7323-495D-9D74-259658CC2527}" presName="ParentBackground3" presStyleCnt="0"/>
      <dgm:spPr/>
    </dgm:pt>
    <dgm:pt modelId="{054FB0C1-F79B-4A48-B9CB-C81FA5815884}" type="pres">
      <dgm:prSet presAssocID="{D030042F-7323-495D-9D74-259658CC2527}" presName="ParentBackground" presStyleLbl="fgAcc1" presStyleIdx="1" presStyleCnt="4"/>
      <dgm:spPr/>
    </dgm:pt>
    <dgm:pt modelId="{32EE4A32-441A-4D2A-8438-3566E8721D79}" type="pres">
      <dgm:prSet presAssocID="{D030042F-7323-495D-9D74-259658CC2527}" presName="Parent3" presStyleLbl="revTx" presStyleIdx="0" presStyleCnt="0">
        <dgm:presLayoutVars>
          <dgm:chMax val="1"/>
          <dgm:chPref val="1"/>
          <dgm:bulletEnabled val="1"/>
        </dgm:presLayoutVars>
      </dgm:prSet>
      <dgm:spPr/>
    </dgm:pt>
    <dgm:pt modelId="{B5B467A3-14B1-47C7-A3B0-B5628136126E}" type="pres">
      <dgm:prSet presAssocID="{572BC6CD-516E-4390-810B-2F6FE4D7CC67}" presName="Accent2" presStyleCnt="0"/>
      <dgm:spPr/>
    </dgm:pt>
    <dgm:pt modelId="{66F78C39-3FAF-47C7-ADB5-78C501E12A86}" type="pres">
      <dgm:prSet presAssocID="{572BC6CD-516E-4390-810B-2F6FE4D7CC67}" presName="Accent" presStyleLbl="node1" presStyleIdx="2" presStyleCnt="4"/>
      <dgm:spPr>
        <a:solidFill>
          <a:srgbClr val="44546A"/>
        </a:solidFill>
      </dgm:spPr>
    </dgm:pt>
    <dgm:pt modelId="{CBCA7C22-1BC3-4E84-8354-7C259E9DBC03}" type="pres">
      <dgm:prSet presAssocID="{572BC6CD-516E-4390-810B-2F6FE4D7CC67}" presName="ParentBackground2" presStyleCnt="0"/>
      <dgm:spPr/>
    </dgm:pt>
    <dgm:pt modelId="{EB5EB49E-D81C-48EC-8193-4CC45DA66E4B}" type="pres">
      <dgm:prSet presAssocID="{572BC6CD-516E-4390-810B-2F6FE4D7CC67}" presName="ParentBackground" presStyleLbl="fgAcc1" presStyleIdx="2" presStyleCnt="4"/>
      <dgm:spPr/>
    </dgm:pt>
    <dgm:pt modelId="{53C03446-5FC9-4FD6-8A38-67D0785F08AA}" type="pres">
      <dgm:prSet presAssocID="{572BC6CD-516E-4390-810B-2F6FE4D7CC67}" presName="Parent2" presStyleLbl="revTx" presStyleIdx="0" presStyleCnt="0">
        <dgm:presLayoutVars>
          <dgm:chMax val="1"/>
          <dgm:chPref val="1"/>
          <dgm:bulletEnabled val="1"/>
        </dgm:presLayoutVars>
      </dgm:prSet>
      <dgm:spPr/>
    </dgm:pt>
    <dgm:pt modelId="{DCED9F6D-CE81-43E2-B75B-3FDAFBD1EA5F}" type="pres">
      <dgm:prSet presAssocID="{EC685CD4-0158-4EF3-BC4B-23D837B94492}" presName="Accent1" presStyleCnt="0"/>
      <dgm:spPr/>
    </dgm:pt>
    <dgm:pt modelId="{C5305F70-2B35-47C7-AEEF-9FDD4412B529}" type="pres">
      <dgm:prSet presAssocID="{EC685CD4-0158-4EF3-BC4B-23D837B94492}" presName="Accent" presStyleLbl="node1" presStyleIdx="3" presStyleCnt="4"/>
      <dgm:spPr>
        <a:solidFill>
          <a:srgbClr val="44546A"/>
        </a:solidFill>
      </dgm:spPr>
    </dgm:pt>
    <dgm:pt modelId="{A33EB50D-0FA9-4A23-AD8D-BDA218DE6CFA}" type="pres">
      <dgm:prSet presAssocID="{EC685CD4-0158-4EF3-BC4B-23D837B94492}" presName="ParentBackground1" presStyleCnt="0"/>
      <dgm:spPr/>
    </dgm:pt>
    <dgm:pt modelId="{BA4E4FF4-07DE-4B76-956D-1C98D77F6CDC}" type="pres">
      <dgm:prSet presAssocID="{EC685CD4-0158-4EF3-BC4B-23D837B94492}" presName="ParentBackground" presStyleLbl="fgAcc1" presStyleIdx="3" presStyleCnt="4"/>
      <dgm:spPr/>
    </dgm:pt>
    <dgm:pt modelId="{5D6B05D3-AC54-46C3-9D2B-F179D0D2207E}" type="pres">
      <dgm:prSet presAssocID="{EC685CD4-0158-4EF3-BC4B-23D837B94492}" presName="Parent1" presStyleLbl="revTx" presStyleIdx="0" presStyleCnt="0">
        <dgm:presLayoutVars>
          <dgm:chMax val="1"/>
          <dgm:chPref val="1"/>
          <dgm:bulletEnabled val="1"/>
        </dgm:presLayoutVars>
      </dgm:prSet>
      <dgm:spPr/>
    </dgm:pt>
  </dgm:ptLst>
  <dgm:cxnLst>
    <dgm:cxn modelId="{AE932114-A4B8-4F3A-8CA3-6B0558D70D84}" type="presOf" srcId="{D030042F-7323-495D-9D74-259658CC2527}" destId="{054FB0C1-F79B-4A48-B9CB-C81FA5815884}" srcOrd="0" destOrd="0" presId="urn:microsoft.com/office/officeart/2011/layout/CircleProcess"/>
    <dgm:cxn modelId="{0AC34D1E-9F03-4CFF-B14C-D321F81D1A75}" srcId="{7769E4A1-F713-4263-B720-8524692AEB1F}" destId="{EC32B873-56B2-4EAA-99D8-0DC9797B75EC}" srcOrd="3" destOrd="0" parTransId="{F7A02260-127D-4B71-83C5-9062DD04893F}" sibTransId="{22575027-7253-469C-939A-BC243A6BC35C}"/>
    <dgm:cxn modelId="{FB90E85F-3210-4CF1-B2CC-3B09F1B57B5D}" srcId="{7769E4A1-F713-4263-B720-8524692AEB1F}" destId="{572BC6CD-516E-4390-810B-2F6FE4D7CC67}" srcOrd="1" destOrd="0" parTransId="{E9898F10-A067-4E5A-9873-038BF4553D60}" sibTransId="{D4C29A1C-23F8-4F0E-B2E7-0866EA0759A9}"/>
    <dgm:cxn modelId="{5B0A6B66-B319-47E7-8CFB-C016477D1F5A}" type="presOf" srcId="{572BC6CD-516E-4390-810B-2F6FE4D7CC67}" destId="{53C03446-5FC9-4FD6-8A38-67D0785F08AA}" srcOrd="1" destOrd="0" presId="urn:microsoft.com/office/officeart/2011/layout/CircleProcess"/>
    <dgm:cxn modelId="{4DA35666-2448-493F-9C31-5ECED4712B96}" type="presOf" srcId="{D030042F-7323-495D-9D74-259658CC2527}" destId="{32EE4A32-441A-4D2A-8438-3566E8721D79}" srcOrd="1" destOrd="0" presId="urn:microsoft.com/office/officeart/2011/layout/CircleProcess"/>
    <dgm:cxn modelId="{9C39896B-CE56-4639-82D4-209305A08F1C}" srcId="{7769E4A1-F713-4263-B720-8524692AEB1F}" destId="{D030042F-7323-495D-9D74-259658CC2527}" srcOrd="2" destOrd="0" parTransId="{A2571A6C-6119-4323-A04C-1AB6130989CA}" sibTransId="{6F73C4A4-69F5-43BE-B431-BF059D32783D}"/>
    <dgm:cxn modelId="{065D1670-7E96-4291-A8FE-9047D9B2B6F7}" type="presOf" srcId="{EC32B873-56B2-4EAA-99D8-0DC9797B75EC}" destId="{FCF47635-BBD9-4988-839C-6F4540DDFF8F}" srcOrd="1" destOrd="0" presId="urn:microsoft.com/office/officeart/2011/layout/CircleProcess"/>
    <dgm:cxn modelId="{69850B53-3891-40A9-849F-67C372B10130}" type="presOf" srcId="{EC685CD4-0158-4EF3-BC4B-23D837B94492}" destId="{BA4E4FF4-07DE-4B76-956D-1C98D77F6CDC}" srcOrd="0" destOrd="0" presId="urn:microsoft.com/office/officeart/2011/layout/CircleProcess"/>
    <dgm:cxn modelId="{8E941A78-1DB3-495C-873E-FB88C05DBEC6}" type="presOf" srcId="{EC685CD4-0158-4EF3-BC4B-23D837B94492}" destId="{5D6B05D3-AC54-46C3-9D2B-F179D0D2207E}" srcOrd="1" destOrd="0" presId="urn:microsoft.com/office/officeart/2011/layout/CircleProcess"/>
    <dgm:cxn modelId="{F7788584-B67B-4BFB-B2A5-D9E75F63503B}" type="presOf" srcId="{EC32B873-56B2-4EAA-99D8-0DC9797B75EC}" destId="{0902DFBE-70C4-4EB1-B6E0-59F76C51CA2F}" srcOrd="0" destOrd="0" presId="urn:microsoft.com/office/officeart/2011/layout/CircleProcess"/>
    <dgm:cxn modelId="{8C6300B6-1E1D-4730-A1A4-DB89124E14CE}" srcId="{7769E4A1-F713-4263-B720-8524692AEB1F}" destId="{EC685CD4-0158-4EF3-BC4B-23D837B94492}" srcOrd="0" destOrd="0" parTransId="{F3E434B7-22EF-4C85-9BBC-E39CAE4E172A}" sibTransId="{88803BF3-2A59-4B32-8CA5-F2C66D3DD656}"/>
    <dgm:cxn modelId="{AAADEAC5-255B-4112-AC67-02C66AED8F51}" type="presOf" srcId="{7769E4A1-F713-4263-B720-8524692AEB1F}" destId="{6D812AD8-42FA-42B7-8321-97E72E206E95}" srcOrd="0" destOrd="0" presId="urn:microsoft.com/office/officeart/2011/layout/CircleProcess"/>
    <dgm:cxn modelId="{9BC003EF-8AF8-4495-AF68-31B188123717}" type="presOf" srcId="{572BC6CD-516E-4390-810B-2F6FE4D7CC67}" destId="{EB5EB49E-D81C-48EC-8193-4CC45DA66E4B}" srcOrd="0" destOrd="0" presId="urn:microsoft.com/office/officeart/2011/layout/CircleProcess"/>
    <dgm:cxn modelId="{E07812EB-DBFF-41A7-9D37-B92DFD6426D4}" type="presParOf" srcId="{6D812AD8-42FA-42B7-8321-97E72E206E95}" destId="{2E18BE9B-B8A1-4B67-ABD7-AF920E58A1CB}" srcOrd="0" destOrd="0" presId="urn:microsoft.com/office/officeart/2011/layout/CircleProcess"/>
    <dgm:cxn modelId="{300D6643-5ADF-42D4-88B5-A84F67383F3E}" type="presParOf" srcId="{2E18BE9B-B8A1-4B67-ABD7-AF920E58A1CB}" destId="{0A1A5F4E-D110-43FC-8EA2-44DC8790345D}" srcOrd="0" destOrd="0" presId="urn:microsoft.com/office/officeart/2011/layout/CircleProcess"/>
    <dgm:cxn modelId="{A4B35D8A-03F5-4093-97C8-1C3F34B75CFE}" type="presParOf" srcId="{6D812AD8-42FA-42B7-8321-97E72E206E95}" destId="{C6184253-19A8-4B9C-A62C-94C90FA705B7}" srcOrd="1" destOrd="0" presId="urn:microsoft.com/office/officeart/2011/layout/CircleProcess"/>
    <dgm:cxn modelId="{79C75F1E-0BEC-4548-8D76-2B3A9B54B510}" type="presParOf" srcId="{C6184253-19A8-4B9C-A62C-94C90FA705B7}" destId="{0902DFBE-70C4-4EB1-B6E0-59F76C51CA2F}" srcOrd="0" destOrd="0" presId="urn:microsoft.com/office/officeart/2011/layout/CircleProcess"/>
    <dgm:cxn modelId="{B3D72C30-A0D5-4012-8F69-598810A5B00F}" type="presParOf" srcId="{6D812AD8-42FA-42B7-8321-97E72E206E95}" destId="{FCF47635-BBD9-4988-839C-6F4540DDFF8F}" srcOrd="2" destOrd="0" presId="urn:microsoft.com/office/officeart/2011/layout/CircleProcess"/>
    <dgm:cxn modelId="{53241081-8063-4D00-867C-4252AD954888}" type="presParOf" srcId="{6D812AD8-42FA-42B7-8321-97E72E206E95}" destId="{19B9D6B9-B6C3-4F8A-B419-F0E492B77E82}" srcOrd="3" destOrd="0" presId="urn:microsoft.com/office/officeart/2011/layout/CircleProcess"/>
    <dgm:cxn modelId="{116F6825-D103-4ECF-BC30-752971F6559F}" type="presParOf" srcId="{19B9D6B9-B6C3-4F8A-B419-F0E492B77E82}" destId="{095C9BE8-9AC8-4AC7-864D-4B01B9B93DAA}" srcOrd="0" destOrd="0" presId="urn:microsoft.com/office/officeart/2011/layout/CircleProcess"/>
    <dgm:cxn modelId="{B2E253DE-4712-4510-A990-E38D9C48EB62}" type="presParOf" srcId="{6D812AD8-42FA-42B7-8321-97E72E206E95}" destId="{F392425B-0B10-4AA4-937A-F312834B5849}" srcOrd="4" destOrd="0" presId="urn:microsoft.com/office/officeart/2011/layout/CircleProcess"/>
    <dgm:cxn modelId="{9E868143-67EC-48B7-84FF-FF3A343BCE27}" type="presParOf" srcId="{F392425B-0B10-4AA4-937A-F312834B5849}" destId="{054FB0C1-F79B-4A48-B9CB-C81FA5815884}" srcOrd="0" destOrd="0" presId="urn:microsoft.com/office/officeart/2011/layout/CircleProcess"/>
    <dgm:cxn modelId="{488DA625-13D1-468D-A867-D83F455D72CC}" type="presParOf" srcId="{6D812AD8-42FA-42B7-8321-97E72E206E95}" destId="{32EE4A32-441A-4D2A-8438-3566E8721D79}" srcOrd="5" destOrd="0" presId="urn:microsoft.com/office/officeart/2011/layout/CircleProcess"/>
    <dgm:cxn modelId="{F37A3EAD-701A-49F1-B56A-1D006B1DE033}" type="presParOf" srcId="{6D812AD8-42FA-42B7-8321-97E72E206E95}" destId="{B5B467A3-14B1-47C7-A3B0-B5628136126E}" srcOrd="6" destOrd="0" presId="urn:microsoft.com/office/officeart/2011/layout/CircleProcess"/>
    <dgm:cxn modelId="{9FBDFF35-5540-48D1-8B63-1A175BCCD6E1}" type="presParOf" srcId="{B5B467A3-14B1-47C7-A3B0-B5628136126E}" destId="{66F78C39-3FAF-47C7-ADB5-78C501E12A86}" srcOrd="0" destOrd="0" presId="urn:microsoft.com/office/officeart/2011/layout/CircleProcess"/>
    <dgm:cxn modelId="{031D4718-EDEA-49F2-8842-B0893A7C359A}" type="presParOf" srcId="{6D812AD8-42FA-42B7-8321-97E72E206E95}" destId="{CBCA7C22-1BC3-4E84-8354-7C259E9DBC03}" srcOrd="7" destOrd="0" presId="urn:microsoft.com/office/officeart/2011/layout/CircleProcess"/>
    <dgm:cxn modelId="{33351784-827C-4392-9C90-5FD702E8F604}" type="presParOf" srcId="{CBCA7C22-1BC3-4E84-8354-7C259E9DBC03}" destId="{EB5EB49E-D81C-48EC-8193-4CC45DA66E4B}" srcOrd="0" destOrd="0" presId="urn:microsoft.com/office/officeart/2011/layout/CircleProcess"/>
    <dgm:cxn modelId="{3D278863-2004-40D0-9C34-FDD305584C2A}" type="presParOf" srcId="{6D812AD8-42FA-42B7-8321-97E72E206E95}" destId="{53C03446-5FC9-4FD6-8A38-67D0785F08AA}" srcOrd="8" destOrd="0" presId="urn:microsoft.com/office/officeart/2011/layout/CircleProcess"/>
    <dgm:cxn modelId="{ECDE5344-5AC6-4393-9EC4-57D4ABFDDC76}" type="presParOf" srcId="{6D812AD8-42FA-42B7-8321-97E72E206E95}" destId="{DCED9F6D-CE81-43E2-B75B-3FDAFBD1EA5F}" srcOrd="9" destOrd="0" presId="urn:microsoft.com/office/officeart/2011/layout/CircleProcess"/>
    <dgm:cxn modelId="{F4069543-BBF1-4E8B-99A1-C89305AFF034}" type="presParOf" srcId="{DCED9F6D-CE81-43E2-B75B-3FDAFBD1EA5F}" destId="{C5305F70-2B35-47C7-AEEF-9FDD4412B529}" srcOrd="0" destOrd="0" presId="urn:microsoft.com/office/officeart/2011/layout/CircleProcess"/>
    <dgm:cxn modelId="{14704320-F2FF-4791-B5DB-7776502A50AA}" type="presParOf" srcId="{6D812AD8-42FA-42B7-8321-97E72E206E95}" destId="{A33EB50D-0FA9-4A23-AD8D-BDA218DE6CFA}" srcOrd="10" destOrd="0" presId="urn:microsoft.com/office/officeart/2011/layout/CircleProcess"/>
    <dgm:cxn modelId="{DBCE7A18-9C55-446E-8F21-7F48EA96287F}" type="presParOf" srcId="{A33EB50D-0FA9-4A23-AD8D-BDA218DE6CFA}" destId="{BA4E4FF4-07DE-4B76-956D-1C98D77F6CDC}" srcOrd="0" destOrd="0" presId="urn:microsoft.com/office/officeart/2011/layout/CircleProcess"/>
    <dgm:cxn modelId="{2549A246-7688-4BDD-8685-ABF2D942DCB4}" type="presParOf" srcId="{6D812AD8-42FA-42B7-8321-97E72E206E95}" destId="{5D6B05D3-AC54-46C3-9D2B-F179D0D2207E}" srcOrd="11"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69E4A1-F713-4263-B720-8524692AEB1F}" type="doc">
      <dgm:prSet loTypeId="urn:microsoft.com/office/officeart/2011/layout/CircleProcess" loCatId="officeonline" qsTypeId="urn:microsoft.com/office/officeart/2005/8/quickstyle/simple1" qsCatId="simple" csTypeId="urn:microsoft.com/office/officeart/2005/8/colors/accent2_2" csCatId="accent2" phldr="1"/>
      <dgm:spPr/>
      <dgm:t>
        <a:bodyPr/>
        <a:lstStyle/>
        <a:p>
          <a:endParaRPr lang="en-AU"/>
        </a:p>
      </dgm:t>
    </dgm:pt>
    <dgm:pt modelId="{EC685CD4-0158-4EF3-BC4B-23D837B94492}">
      <dgm:prSet phldrT="[Text]"/>
      <dgm:spPr>
        <a:ln>
          <a:solidFill>
            <a:srgbClr val="CFD1D4"/>
          </a:solidFill>
        </a:ln>
      </dgm:spPr>
      <dgm:t>
        <a:bodyPr/>
        <a:lstStyle/>
        <a:p>
          <a:r>
            <a:rPr lang="en-AU" b="1"/>
            <a:t>Guidance Consultation </a:t>
          </a:r>
        </a:p>
        <a:p>
          <a:r>
            <a:rPr lang="en-AU"/>
            <a:t>Oct 2024</a:t>
          </a:r>
        </a:p>
      </dgm:t>
      <dgm:extLst>
        <a:ext uri="{E40237B7-FDA0-4F09-8148-C483321AD2D9}">
          <dgm14:cNvPr xmlns:dgm14="http://schemas.microsoft.com/office/drawing/2010/diagram" id="0" name="" descr="Guidance Consultation &#10;Oct 2024&#10;"/>
        </a:ext>
      </dgm:extLst>
    </dgm:pt>
    <dgm:pt modelId="{F3E434B7-22EF-4C85-9BBC-E39CAE4E172A}" type="parTrans" cxnId="{8C6300B6-1E1D-4730-A1A4-DB89124E14CE}">
      <dgm:prSet/>
      <dgm:spPr/>
      <dgm:t>
        <a:bodyPr/>
        <a:lstStyle/>
        <a:p>
          <a:endParaRPr lang="en-AU"/>
        </a:p>
      </dgm:t>
    </dgm:pt>
    <dgm:pt modelId="{88803BF3-2A59-4B32-8CA5-F2C66D3DD656}" type="sibTrans" cxnId="{8C6300B6-1E1D-4730-A1A4-DB89124E14CE}">
      <dgm:prSet/>
      <dgm:spPr/>
      <dgm:t>
        <a:bodyPr/>
        <a:lstStyle/>
        <a:p>
          <a:endParaRPr lang="en-AU"/>
        </a:p>
      </dgm:t>
    </dgm:pt>
    <dgm:pt modelId="{10F36C6A-F84E-4822-AA1D-807C45058BF5}">
      <dgm:prSet phldrT="[Text]"/>
      <dgm:spPr>
        <a:ln>
          <a:solidFill>
            <a:srgbClr val="CFD1D4"/>
          </a:solidFill>
        </a:ln>
      </dgm:spPr>
      <dgm:t>
        <a:bodyPr/>
        <a:lstStyle/>
        <a:p>
          <a:r>
            <a:rPr lang="en-AU" b="1"/>
            <a:t>Guidance Published</a:t>
          </a:r>
        </a:p>
        <a:p>
          <a:r>
            <a:rPr lang="en-AU"/>
            <a:t>Nov 2024</a:t>
          </a:r>
        </a:p>
      </dgm:t>
      <dgm:extLst>
        <a:ext uri="{E40237B7-FDA0-4F09-8148-C483321AD2D9}">
          <dgm14:cNvPr xmlns:dgm14="http://schemas.microsoft.com/office/drawing/2010/diagram" id="0" name="" descr="Guidance Published&#10;Nov 2024&#10;"/>
        </a:ext>
      </dgm:extLst>
    </dgm:pt>
    <dgm:pt modelId="{BB25C744-8A08-4F24-BD12-D08DBD3D3624}" type="parTrans" cxnId="{4889AD65-C521-49FA-9A9C-45AEF9FA221A}">
      <dgm:prSet/>
      <dgm:spPr/>
      <dgm:t>
        <a:bodyPr/>
        <a:lstStyle/>
        <a:p>
          <a:endParaRPr lang="en-AU"/>
        </a:p>
      </dgm:t>
    </dgm:pt>
    <dgm:pt modelId="{38A05067-9C00-4CF0-8957-CB8A2CD8BAB8}" type="sibTrans" cxnId="{4889AD65-C521-49FA-9A9C-45AEF9FA221A}">
      <dgm:prSet/>
      <dgm:spPr/>
      <dgm:t>
        <a:bodyPr/>
        <a:lstStyle/>
        <a:p>
          <a:endParaRPr lang="en-AU"/>
        </a:p>
      </dgm:t>
    </dgm:pt>
    <dgm:pt modelId="{F0D32F8E-E0D8-49AC-BCFE-03DDD65C906F}">
      <dgm:prSet phldrT="[Text]"/>
      <dgm:spPr>
        <a:ln>
          <a:solidFill>
            <a:srgbClr val="CFD1D4"/>
          </a:solidFill>
        </a:ln>
      </dgm:spPr>
      <dgm:t>
        <a:bodyPr/>
        <a:lstStyle/>
        <a:p>
          <a:r>
            <a:rPr lang="en-AU" b="1"/>
            <a:t>Education &amp; Engagement </a:t>
          </a:r>
        </a:p>
        <a:p>
          <a:r>
            <a:rPr lang="en-AU"/>
            <a:t>H1 2025</a:t>
          </a:r>
        </a:p>
      </dgm:t>
      <dgm:extLst>
        <a:ext uri="{E40237B7-FDA0-4F09-8148-C483321AD2D9}">
          <dgm14:cNvPr xmlns:dgm14="http://schemas.microsoft.com/office/drawing/2010/diagram" id="0" name="" descr="Education &amp; Engagement &#10;H1 2025&#10;"/>
        </a:ext>
      </dgm:extLst>
    </dgm:pt>
    <dgm:pt modelId="{69182BB9-A003-4E6A-8D37-2142663926A2}" type="parTrans" cxnId="{7A3CCBD0-9959-48D4-9689-14232E9980EB}">
      <dgm:prSet/>
      <dgm:spPr/>
      <dgm:t>
        <a:bodyPr/>
        <a:lstStyle/>
        <a:p>
          <a:endParaRPr lang="en-AU"/>
        </a:p>
      </dgm:t>
    </dgm:pt>
    <dgm:pt modelId="{56F725C5-90DA-4198-B13C-863126F57F47}" type="sibTrans" cxnId="{7A3CCBD0-9959-48D4-9689-14232E9980EB}">
      <dgm:prSet/>
      <dgm:spPr/>
      <dgm:t>
        <a:bodyPr/>
        <a:lstStyle/>
        <a:p>
          <a:endParaRPr lang="en-AU"/>
        </a:p>
      </dgm:t>
    </dgm:pt>
    <dgm:pt modelId="{15C03C20-946A-47D7-B9EC-F4A2E1F2CC67}">
      <dgm:prSet phldrT="[Text]"/>
      <dgm:spPr>
        <a:ln>
          <a:solidFill>
            <a:srgbClr val="CFD1D4"/>
          </a:solidFill>
        </a:ln>
      </dgm:spPr>
      <dgm:t>
        <a:bodyPr/>
        <a:lstStyle/>
        <a:p>
          <a:r>
            <a:rPr lang="en-AU" b="1"/>
            <a:t>New Reports Due </a:t>
          </a:r>
        </a:p>
        <a:p>
          <a:r>
            <a:rPr lang="en-AU"/>
            <a:t>Jun 2025</a:t>
          </a:r>
        </a:p>
      </dgm:t>
      <dgm:extLst>
        <a:ext uri="{E40237B7-FDA0-4F09-8148-C483321AD2D9}">
          <dgm14:cNvPr xmlns:dgm14="http://schemas.microsoft.com/office/drawing/2010/diagram" id="0" name="" descr="New Reports Due &#10;Jun 2025&#10;"/>
        </a:ext>
      </dgm:extLst>
    </dgm:pt>
    <dgm:pt modelId="{D332D0CC-0167-48B9-8372-C77DC0B08FB7}" type="parTrans" cxnId="{C2992D2C-15C3-44D0-B7EE-954460934F20}">
      <dgm:prSet/>
      <dgm:spPr/>
      <dgm:t>
        <a:bodyPr/>
        <a:lstStyle/>
        <a:p>
          <a:endParaRPr lang="en-AU"/>
        </a:p>
      </dgm:t>
    </dgm:pt>
    <dgm:pt modelId="{ED07DD08-F098-42E8-80EA-42996E8D5355}" type="sibTrans" cxnId="{C2992D2C-15C3-44D0-B7EE-954460934F20}">
      <dgm:prSet/>
      <dgm:spPr/>
      <dgm:t>
        <a:bodyPr/>
        <a:lstStyle/>
        <a:p>
          <a:endParaRPr lang="en-AU"/>
        </a:p>
      </dgm:t>
    </dgm:pt>
    <dgm:pt modelId="{6D812AD8-42FA-42B7-8321-97E72E206E95}" type="pres">
      <dgm:prSet presAssocID="{7769E4A1-F713-4263-B720-8524692AEB1F}" presName="Name0" presStyleCnt="0">
        <dgm:presLayoutVars>
          <dgm:chMax val="11"/>
          <dgm:chPref val="11"/>
          <dgm:dir/>
          <dgm:resizeHandles/>
        </dgm:presLayoutVars>
      </dgm:prSet>
      <dgm:spPr/>
    </dgm:pt>
    <dgm:pt modelId="{12FF3D86-2470-4D1E-BF61-8E1E7E674B54}" type="pres">
      <dgm:prSet presAssocID="{15C03C20-946A-47D7-B9EC-F4A2E1F2CC67}" presName="Accent4" presStyleCnt="0"/>
      <dgm:spPr/>
    </dgm:pt>
    <dgm:pt modelId="{90D6F10D-AEE3-4583-9B4A-2DCE2E0508D8}" type="pres">
      <dgm:prSet presAssocID="{15C03C20-946A-47D7-B9EC-F4A2E1F2CC67}" presName="Accent" presStyleLbl="node1" presStyleIdx="0" presStyleCnt="4"/>
      <dgm:spPr>
        <a:solidFill>
          <a:srgbClr val="CFD1D4"/>
        </a:solidFill>
      </dgm:spPr>
    </dgm:pt>
    <dgm:pt modelId="{1A05DFA8-7C9B-4E1E-BB71-81800BE5FF53}" type="pres">
      <dgm:prSet presAssocID="{15C03C20-946A-47D7-B9EC-F4A2E1F2CC67}" presName="ParentBackground4" presStyleCnt="0"/>
      <dgm:spPr/>
    </dgm:pt>
    <dgm:pt modelId="{691B16F4-9710-43BB-B0FA-9AB03E4C94BF}" type="pres">
      <dgm:prSet presAssocID="{15C03C20-946A-47D7-B9EC-F4A2E1F2CC67}" presName="ParentBackground" presStyleLbl="fgAcc1" presStyleIdx="0" presStyleCnt="4"/>
      <dgm:spPr/>
    </dgm:pt>
    <dgm:pt modelId="{B147A3C6-3614-44E6-B9EE-4C46F05CAF58}" type="pres">
      <dgm:prSet presAssocID="{15C03C20-946A-47D7-B9EC-F4A2E1F2CC67}" presName="Parent4" presStyleLbl="revTx" presStyleIdx="0" presStyleCnt="0">
        <dgm:presLayoutVars>
          <dgm:chMax val="1"/>
          <dgm:chPref val="1"/>
          <dgm:bulletEnabled val="1"/>
        </dgm:presLayoutVars>
      </dgm:prSet>
      <dgm:spPr/>
    </dgm:pt>
    <dgm:pt modelId="{F3069692-10A8-4D2A-9A0D-094E5D2A2225}" type="pres">
      <dgm:prSet presAssocID="{F0D32F8E-E0D8-49AC-BCFE-03DDD65C906F}" presName="Accent3" presStyleCnt="0"/>
      <dgm:spPr/>
    </dgm:pt>
    <dgm:pt modelId="{1837673C-FDEC-40B9-B950-0B6C74B843BD}" type="pres">
      <dgm:prSet presAssocID="{F0D32F8E-E0D8-49AC-BCFE-03DDD65C906F}" presName="Accent" presStyleLbl="node1" presStyleIdx="1" presStyleCnt="4"/>
      <dgm:spPr>
        <a:solidFill>
          <a:srgbClr val="CFD1D4"/>
        </a:solidFill>
      </dgm:spPr>
    </dgm:pt>
    <dgm:pt modelId="{6599A8E1-98EA-43B3-BFE9-E39F18B3E53A}" type="pres">
      <dgm:prSet presAssocID="{F0D32F8E-E0D8-49AC-BCFE-03DDD65C906F}" presName="ParentBackground3" presStyleCnt="0"/>
      <dgm:spPr/>
    </dgm:pt>
    <dgm:pt modelId="{9DECB61F-6EFD-4A0F-84FB-232D90CDBB11}" type="pres">
      <dgm:prSet presAssocID="{F0D32F8E-E0D8-49AC-BCFE-03DDD65C906F}" presName="ParentBackground" presStyleLbl="fgAcc1" presStyleIdx="1" presStyleCnt="4"/>
      <dgm:spPr/>
    </dgm:pt>
    <dgm:pt modelId="{1F753489-27DE-4146-9D8D-F76E58A7B113}" type="pres">
      <dgm:prSet presAssocID="{F0D32F8E-E0D8-49AC-BCFE-03DDD65C906F}" presName="Parent3" presStyleLbl="revTx" presStyleIdx="0" presStyleCnt="0">
        <dgm:presLayoutVars>
          <dgm:chMax val="1"/>
          <dgm:chPref val="1"/>
          <dgm:bulletEnabled val="1"/>
        </dgm:presLayoutVars>
      </dgm:prSet>
      <dgm:spPr/>
    </dgm:pt>
    <dgm:pt modelId="{8E52FBA8-76E0-4F01-A8CA-8BEFE392249B}" type="pres">
      <dgm:prSet presAssocID="{10F36C6A-F84E-4822-AA1D-807C45058BF5}" presName="Accent2" presStyleCnt="0"/>
      <dgm:spPr/>
    </dgm:pt>
    <dgm:pt modelId="{2F7FDC19-4491-4CEC-A884-2465B453C85F}" type="pres">
      <dgm:prSet presAssocID="{10F36C6A-F84E-4822-AA1D-807C45058BF5}" presName="Accent" presStyleLbl="node1" presStyleIdx="2" presStyleCnt="4"/>
      <dgm:spPr>
        <a:solidFill>
          <a:srgbClr val="CFD1D4"/>
        </a:solidFill>
      </dgm:spPr>
    </dgm:pt>
    <dgm:pt modelId="{D31DBD80-3DE3-4D43-91D4-D0849118A9DC}" type="pres">
      <dgm:prSet presAssocID="{10F36C6A-F84E-4822-AA1D-807C45058BF5}" presName="ParentBackground2" presStyleCnt="0"/>
      <dgm:spPr/>
    </dgm:pt>
    <dgm:pt modelId="{C020CF1B-B2EE-4E2A-B6BF-CA3C041A8EFB}" type="pres">
      <dgm:prSet presAssocID="{10F36C6A-F84E-4822-AA1D-807C45058BF5}" presName="ParentBackground" presStyleLbl="fgAcc1" presStyleIdx="2" presStyleCnt="4"/>
      <dgm:spPr/>
    </dgm:pt>
    <dgm:pt modelId="{45C53C43-C667-4799-B7B9-769C1DFA2F19}" type="pres">
      <dgm:prSet presAssocID="{10F36C6A-F84E-4822-AA1D-807C45058BF5}" presName="Parent2" presStyleLbl="revTx" presStyleIdx="0" presStyleCnt="0">
        <dgm:presLayoutVars>
          <dgm:chMax val="1"/>
          <dgm:chPref val="1"/>
          <dgm:bulletEnabled val="1"/>
        </dgm:presLayoutVars>
      </dgm:prSet>
      <dgm:spPr/>
    </dgm:pt>
    <dgm:pt modelId="{DCED9F6D-CE81-43E2-B75B-3FDAFBD1EA5F}" type="pres">
      <dgm:prSet presAssocID="{EC685CD4-0158-4EF3-BC4B-23D837B94492}" presName="Accent1" presStyleCnt="0"/>
      <dgm:spPr/>
    </dgm:pt>
    <dgm:pt modelId="{C5305F70-2B35-47C7-AEEF-9FDD4412B529}" type="pres">
      <dgm:prSet presAssocID="{EC685CD4-0158-4EF3-BC4B-23D837B94492}" presName="Accent" presStyleLbl="node1" presStyleIdx="3" presStyleCnt="4"/>
      <dgm:spPr>
        <a:solidFill>
          <a:srgbClr val="CFD1D4"/>
        </a:solidFill>
      </dgm:spPr>
    </dgm:pt>
    <dgm:pt modelId="{A33EB50D-0FA9-4A23-AD8D-BDA218DE6CFA}" type="pres">
      <dgm:prSet presAssocID="{EC685CD4-0158-4EF3-BC4B-23D837B94492}" presName="ParentBackground1" presStyleCnt="0"/>
      <dgm:spPr/>
    </dgm:pt>
    <dgm:pt modelId="{BA4E4FF4-07DE-4B76-956D-1C98D77F6CDC}" type="pres">
      <dgm:prSet presAssocID="{EC685CD4-0158-4EF3-BC4B-23D837B94492}" presName="ParentBackground" presStyleLbl="fgAcc1" presStyleIdx="3" presStyleCnt="4"/>
      <dgm:spPr/>
    </dgm:pt>
    <dgm:pt modelId="{5D6B05D3-AC54-46C3-9D2B-F179D0D2207E}" type="pres">
      <dgm:prSet presAssocID="{EC685CD4-0158-4EF3-BC4B-23D837B94492}" presName="Parent1" presStyleLbl="revTx" presStyleIdx="0" presStyleCnt="0">
        <dgm:presLayoutVars>
          <dgm:chMax val="1"/>
          <dgm:chPref val="1"/>
          <dgm:bulletEnabled val="1"/>
        </dgm:presLayoutVars>
      </dgm:prSet>
      <dgm:spPr/>
    </dgm:pt>
  </dgm:ptLst>
  <dgm:cxnLst>
    <dgm:cxn modelId="{013CA81F-CAF6-4F73-B1D8-DFF369E90CDA}" type="presOf" srcId="{15C03C20-946A-47D7-B9EC-F4A2E1F2CC67}" destId="{691B16F4-9710-43BB-B0FA-9AB03E4C94BF}" srcOrd="0" destOrd="0" presId="urn:microsoft.com/office/officeart/2011/layout/CircleProcess"/>
    <dgm:cxn modelId="{C2992D2C-15C3-44D0-B7EE-954460934F20}" srcId="{7769E4A1-F713-4263-B720-8524692AEB1F}" destId="{15C03C20-946A-47D7-B9EC-F4A2E1F2CC67}" srcOrd="3" destOrd="0" parTransId="{D332D0CC-0167-48B9-8372-C77DC0B08FB7}" sibTransId="{ED07DD08-F098-42E8-80EA-42996E8D5355}"/>
    <dgm:cxn modelId="{AB95845C-4F7F-4F9C-BA19-EDB68E6ACCF4}" type="presOf" srcId="{10F36C6A-F84E-4822-AA1D-807C45058BF5}" destId="{C020CF1B-B2EE-4E2A-B6BF-CA3C041A8EFB}" srcOrd="0" destOrd="0" presId="urn:microsoft.com/office/officeart/2011/layout/CircleProcess"/>
    <dgm:cxn modelId="{7C756F42-5258-4826-9EB5-CBF25B50608D}" type="presOf" srcId="{F0D32F8E-E0D8-49AC-BCFE-03DDD65C906F}" destId="{9DECB61F-6EFD-4A0F-84FB-232D90CDBB11}" srcOrd="0" destOrd="0" presId="urn:microsoft.com/office/officeart/2011/layout/CircleProcess"/>
    <dgm:cxn modelId="{4889AD65-C521-49FA-9A9C-45AEF9FA221A}" srcId="{7769E4A1-F713-4263-B720-8524692AEB1F}" destId="{10F36C6A-F84E-4822-AA1D-807C45058BF5}" srcOrd="1" destOrd="0" parTransId="{BB25C744-8A08-4F24-BD12-D08DBD3D3624}" sibTransId="{38A05067-9C00-4CF0-8957-CB8A2CD8BAB8}"/>
    <dgm:cxn modelId="{9402F74C-F3FB-48C6-A44E-F3E563A05AF2}" type="presOf" srcId="{10F36C6A-F84E-4822-AA1D-807C45058BF5}" destId="{45C53C43-C667-4799-B7B9-769C1DFA2F19}" srcOrd="1" destOrd="0" presId="urn:microsoft.com/office/officeart/2011/layout/CircleProcess"/>
    <dgm:cxn modelId="{69850B53-3891-40A9-849F-67C372B10130}" type="presOf" srcId="{EC685CD4-0158-4EF3-BC4B-23D837B94492}" destId="{BA4E4FF4-07DE-4B76-956D-1C98D77F6CDC}" srcOrd="0" destOrd="0" presId="urn:microsoft.com/office/officeart/2011/layout/CircleProcess"/>
    <dgm:cxn modelId="{01CDA257-ADC1-4188-A48F-902694A81D4E}" type="presOf" srcId="{15C03C20-946A-47D7-B9EC-F4A2E1F2CC67}" destId="{B147A3C6-3614-44E6-B9EE-4C46F05CAF58}" srcOrd="1" destOrd="0" presId="urn:microsoft.com/office/officeart/2011/layout/CircleProcess"/>
    <dgm:cxn modelId="{8E941A78-1DB3-495C-873E-FB88C05DBEC6}" type="presOf" srcId="{EC685CD4-0158-4EF3-BC4B-23D837B94492}" destId="{5D6B05D3-AC54-46C3-9D2B-F179D0D2207E}" srcOrd="1" destOrd="0" presId="urn:microsoft.com/office/officeart/2011/layout/CircleProcess"/>
    <dgm:cxn modelId="{8C6300B6-1E1D-4730-A1A4-DB89124E14CE}" srcId="{7769E4A1-F713-4263-B720-8524692AEB1F}" destId="{EC685CD4-0158-4EF3-BC4B-23D837B94492}" srcOrd="0" destOrd="0" parTransId="{F3E434B7-22EF-4C85-9BBC-E39CAE4E172A}" sibTransId="{88803BF3-2A59-4B32-8CA5-F2C66D3DD656}"/>
    <dgm:cxn modelId="{AAADEAC5-255B-4112-AC67-02C66AED8F51}" type="presOf" srcId="{7769E4A1-F713-4263-B720-8524692AEB1F}" destId="{6D812AD8-42FA-42B7-8321-97E72E206E95}" srcOrd="0" destOrd="0" presId="urn:microsoft.com/office/officeart/2011/layout/CircleProcess"/>
    <dgm:cxn modelId="{7A3CCBD0-9959-48D4-9689-14232E9980EB}" srcId="{7769E4A1-F713-4263-B720-8524692AEB1F}" destId="{F0D32F8E-E0D8-49AC-BCFE-03DDD65C906F}" srcOrd="2" destOrd="0" parTransId="{69182BB9-A003-4E6A-8D37-2142663926A2}" sibTransId="{56F725C5-90DA-4198-B13C-863126F57F47}"/>
    <dgm:cxn modelId="{75B2B0D8-7299-4049-AE56-2A13CF6D60EB}" type="presOf" srcId="{F0D32F8E-E0D8-49AC-BCFE-03DDD65C906F}" destId="{1F753489-27DE-4146-9D8D-F76E58A7B113}" srcOrd="1" destOrd="0" presId="urn:microsoft.com/office/officeart/2011/layout/CircleProcess"/>
    <dgm:cxn modelId="{33DA205F-B0BA-452F-B565-F943289F8DE2}" type="presParOf" srcId="{6D812AD8-42FA-42B7-8321-97E72E206E95}" destId="{12FF3D86-2470-4D1E-BF61-8E1E7E674B54}" srcOrd="0" destOrd="0" presId="urn:microsoft.com/office/officeart/2011/layout/CircleProcess"/>
    <dgm:cxn modelId="{2CCF4BA8-0CE2-4C6E-A2F2-5536CFB2E61E}" type="presParOf" srcId="{12FF3D86-2470-4D1E-BF61-8E1E7E674B54}" destId="{90D6F10D-AEE3-4583-9B4A-2DCE2E0508D8}" srcOrd="0" destOrd="0" presId="urn:microsoft.com/office/officeart/2011/layout/CircleProcess"/>
    <dgm:cxn modelId="{169E11BB-8F74-428F-B85F-7CE08DCEC9AB}" type="presParOf" srcId="{6D812AD8-42FA-42B7-8321-97E72E206E95}" destId="{1A05DFA8-7C9B-4E1E-BB71-81800BE5FF53}" srcOrd="1" destOrd="0" presId="urn:microsoft.com/office/officeart/2011/layout/CircleProcess"/>
    <dgm:cxn modelId="{EDCF904B-8FA2-4332-A078-1B83434CE638}" type="presParOf" srcId="{1A05DFA8-7C9B-4E1E-BB71-81800BE5FF53}" destId="{691B16F4-9710-43BB-B0FA-9AB03E4C94BF}" srcOrd="0" destOrd="0" presId="urn:microsoft.com/office/officeart/2011/layout/CircleProcess"/>
    <dgm:cxn modelId="{E9E267A5-F4D6-415F-8D9A-E3468BCD1783}" type="presParOf" srcId="{6D812AD8-42FA-42B7-8321-97E72E206E95}" destId="{B147A3C6-3614-44E6-B9EE-4C46F05CAF58}" srcOrd="2" destOrd="0" presId="urn:microsoft.com/office/officeart/2011/layout/CircleProcess"/>
    <dgm:cxn modelId="{B688698E-E522-4209-9BC3-B7FA3804227E}" type="presParOf" srcId="{6D812AD8-42FA-42B7-8321-97E72E206E95}" destId="{F3069692-10A8-4D2A-9A0D-094E5D2A2225}" srcOrd="3" destOrd="0" presId="urn:microsoft.com/office/officeart/2011/layout/CircleProcess"/>
    <dgm:cxn modelId="{670F5066-0A37-4391-9F1C-884C5A72CF05}" type="presParOf" srcId="{F3069692-10A8-4D2A-9A0D-094E5D2A2225}" destId="{1837673C-FDEC-40B9-B950-0B6C74B843BD}" srcOrd="0" destOrd="0" presId="urn:microsoft.com/office/officeart/2011/layout/CircleProcess"/>
    <dgm:cxn modelId="{1A639BBF-38F2-4F94-95ED-D0A4DCD134DC}" type="presParOf" srcId="{6D812AD8-42FA-42B7-8321-97E72E206E95}" destId="{6599A8E1-98EA-43B3-BFE9-E39F18B3E53A}" srcOrd="4" destOrd="0" presId="urn:microsoft.com/office/officeart/2011/layout/CircleProcess"/>
    <dgm:cxn modelId="{D61E4FC5-D9DF-4C85-BCFF-279715B74F02}" type="presParOf" srcId="{6599A8E1-98EA-43B3-BFE9-E39F18B3E53A}" destId="{9DECB61F-6EFD-4A0F-84FB-232D90CDBB11}" srcOrd="0" destOrd="0" presId="urn:microsoft.com/office/officeart/2011/layout/CircleProcess"/>
    <dgm:cxn modelId="{B97B0397-8A53-47B4-AAF4-1930FC27F1DB}" type="presParOf" srcId="{6D812AD8-42FA-42B7-8321-97E72E206E95}" destId="{1F753489-27DE-4146-9D8D-F76E58A7B113}" srcOrd="5" destOrd="0" presId="urn:microsoft.com/office/officeart/2011/layout/CircleProcess"/>
    <dgm:cxn modelId="{A63129D9-17F8-410A-8E39-BFC881ADEE1B}" type="presParOf" srcId="{6D812AD8-42FA-42B7-8321-97E72E206E95}" destId="{8E52FBA8-76E0-4F01-A8CA-8BEFE392249B}" srcOrd="6" destOrd="0" presId="urn:microsoft.com/office/officeart/2011/layout/CircleProcess"/>
    <dgm:cxn modelId="{D6E1A24C-D7B6-4B07-A30E-65FFCC623E0B}" type="presParOf" srcId="{8E52FBA8-76E0-4F01-A8CA-8BEFE392249B}" destId="{2F7FDC19-4491-4CEC-A884-2465B453C85F}" srcOrd="0" destOrd="0" presId="urn:microsoft.com/office/officeart/2011/layout/CircleProcess"/>
    <dgm:cxn modelId="{563C2D64-31AB-427A-B4CA-0C4B0EC0DBE3}" type="presParOf" srcId="{6D812AD8-42FA-42B7-8321-97E72E206E95}" destId="{D31DBD80-3DE3-4D43-91D4-D0849118A9DC}" srcOrd="7" destOrd="0" presId="urn:microsoft.com/office/officeart/2011/layout/CircleProcess"/>
    <dgm:cxn modelId="{A7A0E7B3-AD53-497D-A799-361290C8C959}" type="presParOf" srcId="{D31DBD80-3DE3-4D43-91D4-D0849118A9DC}" destId="{C020CF1B-B2EE-4E2A-B6BF-CA3C041A8EFB}" srcOrd="0" destOrd="0" presId="urn:microsoft.com/office/officeart/2011/layout/CircleProcess"/>
    <dgm:cxn modelId="{4EE8627E-85E6-4F43-8404-4DCB9652A498}" type="presParOf" srcId="{6D812AD8-42FA-42B7-8321-97E72E206E95}" destId="{45C53C43-C667-4799-B7B9-769C1DFA2F19}" srcOrd="8" destOrd="0" presId="urn:microsoft.com/office/officeart/2011/layout/CircleProcess"/>
    <dgm:cxn modelId="{ECDE5344-5AC6-4393-9EC4-57D4ABFDDC76}" type="presParOf" srcId="{6D812AD8-42FA-42B7-8321-97E72E206E95}" destId="{DCED9F6D-CE81-43E2-B75B-3FDAFBD1EA5F}" srcOrd="9" destOrd="0" presId="urn:microsoft.com/office/officeart/2011/layout/CircleProcess"/>
    <dgm:cxn modelId="{F4069543-BBF1-4E8B-99A1-C89305AFF034}" type="presParOf" srcId="{DCED9F6D-CE81-43E2-B75B-3FDAFBD1EA5F}" destId="{C5305F70-2B35-47C7-AEEF-9FDD4412B529}" srcOrd="0" destOrd="0" presId="urn:microsoft.com/office/officeart/2011/layout/CircleProcess"/>
    <dgm:cxn modelId="{14704320-F2FF-4791-B5DB-7776502A50AA}" type="presParOf" srcId="{6D812AD8-42FA-42B7-8321-97E72E206E95}" destId="{A33EB50D-0FA9-4A23-AD8D-BDA218DE6CFA}" srcOrd="10" destOrd="0" presId="urn:microsoft.com/office/officeart/2011/layout/CircleProcess"/>
    <dgm:cxn modelId="{DBCE7A18-9C55-446E-8F21-7F48EA96287F}" type="presParOf" srcId="{A33EB50D-0FA9-4A23-AD8D-BDA218DE6CFA}" destId="{BA4E4FF4-07DE-4B76-956D-1C98D77F6CDC}" srcOrd="0" destOrd="0" presId="urn:microsoft.com/office/officeart/2011/layout/CircleProcess"/>
    <dgm:cxn modelId="{2549A246-7688-4BDD-8685-ABF2D942DCB4}" type="presParOf" srcId="{6D812AD8-42FA-42B7-8321-97E72E206E95}" destId="{5D6B05D3-AC54-46C3-9D2B-F179D0D2207E}" srcOrd="11" destOrd="0" presId="urn:microsoft.com/office/officeart/2011/layout/CircleProcess"/>
  </dgm:cxnLst>
  <dgm:bg>
    <a:noFill/>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3BAE89-6BC3-4689-8732-C27D2C174AFD}" type="doc">
      <dgm:prSet loTypeId="urn:microsoft.com/office/officeart/2005/8/layout/hProcess6" loCatId="process" qsTypeId="urn:microsoft.com/office/officeart/2005/8/quickstyle/simple1" qsCatId="simple" csTypeId="urn:microsoft.com/office/officeart/2005/8/colors/accent0_3" csCatId="mainScheme" phldr="1"/>
      <dgm:spPr/>
      <dgm:t>
        <a:bodyPr/>
        <a:lstStyle/>
        <a:p>
          <a:endParaRPr lang="en-AU"/>
        </a:p>
      </dgm:t>
    </dgm:pt>
    <dgm:pt modelId="{792A291D-B4FD-4616-8D36-B7EE73A1A242}">
      <dgm:prSet phldrT="[Text]"/>
      <dgm:spPr/>
      <dgm:t>
        <a:bodyPr/>
        <a:lstStyle/>
        <a:p>
          <a:r>
            <a:rPr lang="en-AU"/>
            <a:t>Jul 2024</a:t>
          </a:r>
        </a:p>
      </dgm:t>
    </dgm:pt>
    <dgm:pt modelId="{82849DD1-932B-4E36-80F2-1E489B131720}" type="parTrans" cxnId="{8FFED99A-355D-48DA-91EF-CAD2B8BB480D}">
      <dgm:prSet/>
      <dgm:spPr/>
      <dgm:t>
        <a:bodyPr/>
        <a:lstStyle/>
        <a:p>
          <a:endParaRPr lang="en-AU"/>
        </a:p>
      </dgm:t>
    </dgm:pt>
    <dgm:pt modelId="{1A0F806C-01CF-4015-8B0B-54050EDA8751}" type="sibTrans" cxnId="{8FFED99A-355D-48DA-91EF-CAD2B8BB480D}">
      <dgm:prSet/>
      <dgm:spPr/>
      <dgm:t>
        <a:bodyPr/>
        <a:lstStyle/>
        <a:p>
          <a:endParaRPr lang="en-AU"/>
        </a:p>
      </dgm:t>
    </dgm:pt>
    <dgm:pt modelId="{071D3DD9-6770-4274-AD32-0A83E41B1980}">
      <dgm:prSet phldrT="[Text]"/>
      <dgm:spPr/>
      <dgm:t>
        <a:bodyPr/>
        <a:lstStyle/>
        <a:p>
          <a:r>
            <a:rPr lang="en-AU"/>
            <a:t>New reporting commences</a:t>
          </a:r>
        </a:p>
      </dgm:t>
    </dgm:pt>
    <dgm:pt modelId="{B8D00F8F-7B87-4648-9693-FBAE02E0D226}" type="parTrans" cxnId="{8177C780-3941-4B2E-8610-A6BC24E096FE}">
      <dgm:prSet/>
      <dgm:spPr/>
      <dgm:t>
        <a:bodyPr/>
        <a:lstStyle/>
        <a:p>
          <a:endParaRPr lang="en-AU"/>
        </a:p>
      </dgm:t>
    </dgm:pt>
    <dgm:pt modelId="{C139FC41-70F4-446F-AF5A-6233DD226859}" type="sibTrans" cxnId="{8177C780-3941-4B2E-8610-A6BC24E096FE}">
      <dgm:prSet/>
      <dgm:spPr/>
      <dgm:t>
        <a:bodyPr/>
        <a:lstStyle/>
        <a:p>
          <a:endParaRPr lang="en-AU"/>
        </a:p>
      </dgm:t>
    </dgm:pt>
    <dgm:pt modelId="{5F8DF2CD-A9C5-4467-AB0B-76783288E152}">
      <dgm:prSet phldrT="[Text]"/>
      <dgm:spPr/>
      <dgm:t>
        <a:bodyPr/>
        <a:lstStyle/>
        <a:p>
          <a:r>
            <a:rPr lang="en-AU"/>
            <a:t>Dec 2024</a:t>
          </a:r>
        </a:p>
      </dgm:t>
    </dgm:pt>
    <dgm:pt modelId="{602CBF47-02A0-4C75-B24A-10A84B9756F4}" type="parTrans" cxnId="{7E7E2260-C0D6-4E1B-A3DA-0B2A923E0A78}">
      <dgm:prSet/>
      <dgm:spPr/>
      <dgm:t>
        <a:bodyPr/>
        <a:lstStyle/>
        <a:p>
          <a:endParaRPr lang="en-AU"/>
        </a:p>
      </dgm:t>
    </dgm:pt>
    <dgm:pt modelId="{7CF6CD24-B71C-4818-86F3-CDDE40083C01}" type="sibTrans" cxnId="{7E7E2260-C0D6-4E1B-A3DA-0B2A923E0A78}">
      <dgm:prSet/>
      <dgm:spPr/>
      <dgm:t>
        <a:bodyPr/>
        <a:lstStyle/>
        <a:p>
          <a:endParaRPr lang="en-AU"/>
        </a:p>
      </dgm:t>
    </dgm:pt>
    <dgm:pt modelId="{82B73BDA-6FF4-4950-A436-B41B3E1E5428}">
      <dgm:prSet phldrT="[Text]"/>
      <dgm:spPr/>
      <dgm:t>
        <a:bodyPr/>
        <a:lstStyle/>
        <a:p>
          <a:r>
            <a:rPr lang="en-AU"/>
            <a:t>End of first reporting period</a:t>
          </a:r>
        </a:p>
      </dgm:t>
    </dgm:pt>
    <dgm:pt modelId="{A3646FFD-6594-49DB-B283-CAE55C6AF1F8}" type="parTrans" cxnId="{2626D8AF-254E-479E-B2B6-8029E2349DDF}">
      <dgm:prSet/>
      <dgm:spPr/>
      <dgm:t>
        <a:bodyPr/>
        <a:lstStyle/>
        <a:p>
          <a:endParaRPr lang="en-AU"/>
        </a:p>
      </dgm:t>
    </dgm:pt>
    <dgm:pt modelId="{BABD4CEC-C40F-4212-9D0B-59C6BF5154F7}" type="sibTrans" cxnId="{2626D8AF-254E-479E-B2B6-8029E2349DDF}">
      <dgm:prSet/>
      <dgm:spPr/>
      <dgm:t>
        <a:bodyPr/>
        <a:lstStyle/>
        <a:p>
          <a:endParaRPr lang="en-AU"/>
        </a:p>
      </dgm:t>
    </dgm:pt>
    <dgm:pt modelId="{B1296052-F771-4C65-85C3-E1DB2AF10C5D}">
      <dgm:prSet phldrT="[Text]"/>
      <dgm:spPr/>
      <dgm:t>
        <a:bodyPr/>
        <a:lstStyle/>
        <a:p>
          <a:r>
            <a:rPr lang="en-AU"/>
            <a:t>Jun 2025</a:t>
          </a:r>
        </a:p>
      </dgm:t>
    </dgm:pt>
    <dgm:pt modelId="{C96C8528-CE50-4070-9EE6-99198BFB3DB1}" type="parTrans" cxnId="{1A19A121-EE5D-44CD-BA18-EE7F5D4C413F}">
      <dgm:prSet/>
      <dgm:spPr/>
      <dgm:t>
        <a:bodyPr/>
        <a:lstStyle/>
        <a:p>
          <a:endParaRPr lang="en-AU"/>
        </a:p>
      </dgm:t>
    </dgm:pt>
    <dgm:pt modelId="{2B860135-AF1F-4890-8345-A45241AD627A}" type="sibTrans" cxnId="{1A19A121-EE5D-44CD-BA18-EE7F5D4C413F}">
      <dgm:prSet/>
      <dgm:spPr/>
      <dgm:t>
        <a:bodyPr/>
        <a:lstStyle/>
        <a:p>
          <a:endParaRPr lang="en-AU"/>
        </a:p>
      </dgm:t>
    </dgm:pt>
    <dgm:pt modelId="{987BE10F-DB29-4148-ADA6-6F5B364BC793}">
      <dgm:prSet phldrT="[Text]"/>
      <dgm:spPr/>
      <dgm:t>
        <a:bodyPr/>
        <a:lstStyle/>
        <a:p>
          <a:r>
            <a:rPr lang="en-AU"/>
            <a:t>First reports due</a:t>
          </a:r>
        </a:p>
      </dgm:t>
    </dgm:pt>
    <dgm:pt modelId="{E6B5471B-301B-4BDB-B6A4-EC4D0DB53260}" type="parTrans" cxnId="{C00E20D4-48B8-4E47-AA1D-0BEB23F09DCF}">
      <dgm:prSet/>
      <dgm:spPr/>
      <dgm:t>
        <a:bodyPr/>
        <a:lstStyle/>
        <a:p>
          <a:endParaRPr lang="en-AU"/>
        </a:p>
      </dgm:t>
    </dgm:pt>
    <dgm:pt modelId="{BCAAD377-F0E5-435A-9977-C0B8A36487AC}" type="sibTrans" cxnId="{C00E20D4-48B8-4E47-AA1D-0BEB23F09DCF}">
      <dgm:prSet/>
      <dgm:spPr/>
      <dgm:t>
        <a:bodyPr/>
        <a:lstStyle/>
        <a:p>
          <a:endParaRPr lang="en-AU"/>
        </a:p>
      </dgm:t>
    </dgm:pt>
    <dgm:pt modelId="{233D0F7D-034E-4D83-AAEE-0B69F83E3756}">
      <dgm:prSet phldrT="[Text]"/>
      <dgm:spPr/>
      <dgm:t>
        <a:bodyPr/>
        <a:lstStyle/>
        <a:p>
          <a:r>
            <a:rPr lang="en-AU"/>
            <a:t>Oct 2025</a:t>
          </a:r>
        </a:p>
      </dgm:t>
    </dgm:pt>
    <dgm:pt modelId="{F5FDDFBE-E535-4783-BFD7-6766C0ACB714}" type="parTrans" cxnId="{E590F86E-647B-4C36-8A6B-E7087775589E}">
      <dgm:prSet/>
      <dgm:spPr/>
      <dgm:t>
        <a:bodyPr/>
        <a:lstStyle/>
        <a:p>
          <a:endParaRPr lang="en-AU"/>
        </a:p>
      </dgm:t>
    </dgm:pt>
    <dgm:pt modelId="{617803E0-D1EA-4C2E-A3A5-EE155202018E}" type="sibTrans" cxnId="{E590F86E-647B-4C36-8A6B-E7087775589E}">
      <dgm:prSet/>
      <dgm:spPr/>
      <dgm:t>
        <a:bodyPr/>
        <a:lstStyle/>
        <a:p>
          <a:endParaRPr lang="en-AU"/>
        </a:p>
      </dgm:t>
    </dgm:pt>
    <dgm:pt modelId="{AD92A50F-2394-4DE0-970F-2D476F4324B2}">
      <dgm:prSet phldrT="[Text]"/>
      <dgm:spPr/>
      <dgm:t>
        <a:bodyPr/>
        <a:lstStyle/>
        <a:p>
          <a:r>
            <a:rPr lang="en-AU"/>
            <a:t>Apr 2026</a:t>
          </a:r>
        </a:p>
      </dgm:t>
    </dgm:pt>
    <dgm:pt modelId="{D10B0A87-A6C5-491A-899C-AEA1E0C6A35D}" type="parTrans" cxnId="{572D621E-24D3-445E-A8B2-69F2876C306F}">
      <dgm:prSet/>
      <dgm:spPr/>
      <dgm:t>
        <a:bodyPr/>
        <a:lstStyle/>
        <a:p>
          <a:endParaRPr lang="en-AU"/>
        </a:p>
      </dgm:t>
    </dgm:pt>
    <dgm:pt modelId="{EE19D74B-29D1-4CB6-A6F6-C5FD2DCAAE5B}" type="sibTrans" cxnId="{572D621E-24D3-445E-A8B2-69F2876C306F}">
      <dgm:prSet/>
      <dgm:spPr/>
      <dgm:t>
        <a:bodyPr/>
        <a:lstStyle/>
        <a:p>
          <a:endParaRPr lang="en-AU"/>
        </a:p>
      </dgm:t>
    </dgm:pt>
    <dgm:pt modelId="{F7011612-0E41-4718-9A86-D154882BF921}">
      <dgm:prSet phldrT="[Text]"/>
      <dgm:spPr/>
      <dgm:t>
        <a:bodyPr/>
        <a:lstStyle/>
        <a:p>
          <a:r>
            <a:rPr lang="en-AU" b="1"/>
            <a:t>Slow &amp; fast payers </a:t>
          </a:r>
          <a:r>
            <a:rPr lang="en-AU"/>
            <a:t>identifiable</a:t>
          </a:r>
        </a:p>
      </dgm:t>
    </dgm:pt>
    <dgm:pt modelId="{846D9427-400C-4C20-9272-58ADD6EF2BCB}" type="parTrans" cxnId="{8E56767F-98A2-4E55-B156-CB6405AB17B0}">
      <dgm:prSet/>
      <dgm:spPr/>
      <dgm:t>
        <a:bodyPr/>
        <a:lstStyle/>
        <a:p>
          <a:endParaRPr lang="en-AU"/>
        </a:p>
      </dgm:t>
    </dgm:pt>
    <dgm:pt modelId="{388D331B-FD5A-407C-94A2-84C3F057E688}" type="sibTrans" cxnId="{8E56767F-98A2-4E55-B156-CB6405AB17B0}">
      <dgm:prSet/>
      <dgm:spPr/>
      <dgm:t>
        <a:bodyPr/>
        <a:lstStyle/>
        <a:p>
          <a:endParaRPr lang="en-AU"/>
        </a:p>
      </dgm:t>
    </dgm:pt>
    <dgm:pt modelId="{646AEC19-FAFE-486A-9C15-F6F5D7DDC0B9}">
      <dgm:prSet phldrT="[Text]"/>
      <dgm:spPr/>
      <dgm:t>
        <a:bodyPr/>
        <a:lstStyle/>
        <a:p>
          <a:r>
            <a:rPr lang="en-AU" b="1"/>
            <a:t>Slow payer directions</a:t>
          </a:r>
          <a:endParaRPr lang="en-AU"/>
        </a:p>
      </dgm:t>
    </dgm:pt>
    <dgm:pt modelId="{BAADDB48-CF82-43B9-A07C-6FF38C37D96B}" type="parTrans" cxnId="{FBD0DB1E-CF4D-4264-ABFF-04BF0511E005}">
      <dgm:prSet/>
      <dgm:spPr/>
      <dgm:t>
        <a:bodyPr/>
        <a:lstStyle/>
        <a:p>
          <a:endParaRPr lang="en-AU"/>
        </a:p>
      </dgm:t>
    </dgm:pt>
    <dgm:pt modelId="{B9325F1E-A332-48C3-9406-8592137F515D}" type="sibTrans" cxnId="{FBD0DB1E-CF4D-4264-ABFF-04BF0511E005}">
      <dgm:prSet/>
      <dgm:spPr/>
      <dgm:t>
        <a:bodyPr/>
        <a:lstStyle/>
        <a:p>
          <a:endParaRPr lang="en-AU"/>
        </a:p>
      </dgm:t>
    </dgm:pt>
    <dgm:pt modelId="{C0B27020-6950-43C3-A660-AF03F23A3B74}" type="pres">
      <dgm:prSet presAssocID="{C03BAE89-6BC3-4689-8732-C27D2C174AFD}" presName="theList" presStyleCnt="0">
        <dgm:presLayoutVars>
          <dgm:dir/>
          <dgm:animLvl val="lvl"/>
          <dgm:resizeHandles val="exact"/>
        </dgm:presLayoutVars>
      </dgm:prSet>
      <dgm:spPr/>
    </dgm:pt>
    <dgm:pt modelId="{F9DB527E-5B0E-4D6F-A780-98EF8A3EABDF}" type="pres">
      <dgm:prSet presAssocID="{792A291D-B4FD-4616-8D36-B7EE73A1A242}" presName="compNode" presStyleCnt="0"/>
      <dgm:spPr/>
    </dgm:pt>
    <dgm:pt modelId="{7FE4C208-1581-4008-93AD-AF21B0EAC335}" type="pres">
      <dgm:prSet presAssocID="{792A291D-B4FD-4616-8D36-B7EE73A1A242}" presName="noGeometry" presStyleCnt="0"/>
      <dgm:spPr/>
    </dgm:pt>
    <dgm:pt modelId="{97AF5850-6E2F-4076-BF40-EFDB7B053FBD}" type="pres">
      <dgm:prSet presAssocID="{792A291D-B4FD-4616-8D36-B7EE73A1A242}" presName="childTextVisible" presStyleLbl="bgAccFollowNode1" presStyleIdx="0" presStyleCnt="5">
        <dgm:presLayoutVars>
          <dgm:bulletEnabled val="1"/>
        </dgm:presLayoutVars>
      </dgm:prSet>
      <dgm:spPr/>
    </dgm:pt>
    <dgm:pt modelId="{D239D7BD-6FC3-48C5-B53B-7D38447E4A2C}" type="pres">
      <dgm:prSet presAssocID="{792A291D-B4FD-4616-8D36-B7EE73A1A242}" presName="childTextHidden" presStyleLbl="bgAccFollowNode1" presStyleIdx="0" presStyleCnt="5"/>
      <dgm:spPr/>
    </dgm:pt>
    <dgm:pt modelId="{7B1F2646-F076-4A56-BEB5-CA1E6DC24041}" type="pres">
      <dgm:prSet presAssocID="{792A291D-B4FD-4616-8D36-B7EE73A1A242}" presName="parentText" presStyleLbl="node1" presStyleIdx="0" presStyleCnt="5">
        <dgm:presLayoutVars>
          <dgm:chMax val="1"/>
          <dgm:bulletEnabled val="1"/>
        </dgm:presLayoutVars>
      </dgm:prSet>
      <dgm:spPr/>
    </dgm:pt>
    <dgm:pt modelId="{0047799A-FBDB-4D7C-8761-489B1D616867}" type="pres">
      <dgm:prSet presAssocID="{792A291D-B4FD-4616-8D36-B7EE73A1A242}" presName="aSpace" presStyleCnt="0"/>
      <dgm:spPr/>
    </dgm:pt>
    <dgm:pt modelId="{F655406C-46A3-42EF-81AB-B7533D86F3F0}" type="pres">
      <dgm:prSet presAssocID="{5F8DF2CD-A9C5-4467-AB0B-76783288E152}" presName="compNode" presStyleCnt="0"/>
      <dgm:spPr/>
    </dgm:pt>
    <dgm:pt modelId="{A54F12CC-DE92-48A8-A31D-AD93B5E871A4}" type="pres">
      <dgm:prSet presAssocID="{5F8DF2CD-A9C5-4467-AB0B-76783288E152}" presName="noGeometry" presStyleCnt="0"/>
      <dgm:spPr/>
    </dgm:pt>
    <dgm:pt modelId="{D6F16E29-44F5-45AA-9EDE-103A28655A6A}" type="pres">
      <dgm:prSet presAssocID="{5F8DF2CD-A9C5-4467-AB0B-76783288E152}" presName="childTextVisible" presStyleLbl="bgAccFollowNode1" presStyleIdx="1" presStyleCnt="5">
        <dgm:presLayoutVars>
          <dgm:bulletEnabled val="1"/>
        </dgm:presLayoutVars>
      </dgm:prSet>
      <dgm:spPr/>
    </dgm:pt>
    <dgm:pt modelId="{49DD2968-5FED-46FC-B7EF-A53D0BE0C08A}" type="pres">
      <dgm:prSet presAssocID="{5F8DF2CD-A9C5-4467-AB0B-76783288E152}" presName="childTextHidden" presStyleLbl="bgAccFollowNode1" presStyleIdx="1" presStyleCnt="5"/>
      <dgm:spPr/>
    </dgm:pt>
    <dgm:pt modelId="{7AAF45C5-2FAD-4ED7-A259-767B7243E36D}" type="pres">
      <dgm:prSet presAssocID="{5F8DF2CD-A9C5-4467-AB0B-76783288E152}" presName="parentText" presStyleLbl="node1" presStyleIdx="1" presStyleCnt="5">
        <dgm:presLayoutVars>
          <dgm:chMax val="1"/>
          <dgm:bulletEnabled val="1"/>
        </dgm:presLayoutVars>
      </dgm:prSet>
      <dgm:spPr/>
    </dgm:pt>
    <dgm:pt modelId="{D7558A95-57CC-4F09-9D77-355144763958}" type="pres">
      <dgm:prSet presAssocID="{5F8DF2CD-A9C5-4467-AB0B-76783288E152}" presName="aSpace" presStyleCnt="0"/>
      <dgm:spPr/>
    </dgm:pt>
    <dgm:pt modelId="{C6A02EC7-B7FE-4930-9A9B-01F74A12F411}" type="pres">
      <dgm:prSet presAssocID="{B1296052-F771-4C65-85C3-E1DB2AF10C5D}" presName="compNode" presStyleCnt="0"/>
      <dgm:spPr/>
    </dgm:pt>
    <dgm:pt modelId="{C29B8327-04F5-4F01-BC14-4285073D93A8}" type="pres">
      <dgm:prSet presAssocID="{B1296052-F771-4C65-85C3-E1DB2AF10C5D}" presName="noGeometry" presStyleCnt="0"/>
      <dgm:spPr/>
    </dgm:pt>
    <dgm:pt modelId="{86A175AB-4179-4FDF-9762-078338699661}" type="pres">
      <dgm:prSet presAssocID="{B1296052-F771-4C65-85C3-E1DB2AF10C5D}" presName="childTextVisible" presStyleLbl="bgAccFollowNode1" presStyleIdx="2" presStyleCnt="5">
        <dgm:presLayoutVars>
          <dgm:bulletEnabled val="1"/>
        </dgm:presLayoutVars>
      </dgm:prSet>
      <dgm:spPr/>
    </dgm:pt>
    <dgm:pt modelId="{F49ED49E-A69A-48A7-A56F-163A3B3AE311}" type="pres">
      <dgm:prSet presAssocID="{B1296052-F771-4C65-85C3-E1DB2AF10C5D}" presName="childTextHidden" presStyleLbl="bgAccFollowNode1" presStyleIdx="2" presStyleCnt="5"/>
      <dgm:spPr/>
    </dgm:pt>
    <dgm:pt modelId="{36DB2069-33F2-41AA-9502-1328AF975649}" type="pres">
      <dgm:prSet presAssocID="{B1296052-F771-4C65-85C3-E1DB2AF10C5D}" presName="parentText" presStyleLbl="node1" presStyleIdx="2" presStyleCnt="5">
        <dgm:presLayoutVars>
          <dgm:chMax val="1"/>
          <dgm:bulletEnabled val="1"/>
        </dgm:presLayoutVars>
      </dgm:prSet>
      <dgm:spPr/>
    </dgm:pt>
    <dgm:pt modelId="{D6A7359C-B7D9-4045-977B-F847C34A55C1}" type="pres">
      <dgm:prSet presAssocID="{B1296052-F771-4C65-85C3-E1DB2AF10C5D}" presName="aSpace" presStyleCnt="0"/>
      <dgm:spPr/>
    </dgm:pt>
    <dgm:pt modelId="{D34DCC23-895B-4F68-BA01-0F5A7506A6C7}" type="pres">
      <dgm:prSet presAssocID="{233D0F7D-034E-4D83-AAEE-0B69F83E3756}" presName="compNode" presStyleCnt="0"/>
      <dgm:spPr/>
    </dgm:pt>
    <dgm:pt modelId="{0C5794CB-A192-4B37-81B4-8A008C901DD5}" type="pres">
      <dgm:prSet presAssocID="{233D0F7D-034E-4D83-AAEE-0B69F83E3756}" presName="noGeometry" presStyleCnt="0"/>
      <dgm:spPr/>
    </dgm:pt>
    <dgm:pt modelId="{DEA87B29-CCE2-4F1C-A2BB-9C3E2F01BA8D}" type="pres">
      <dgm:prSet presAssocID="{233D0F7D-034E-4D83-AAEE-0B69F83E3756}" presName="childTextVisible" presStyleLbl="bgAccFollowNode1" presStyleIdx="3" presStyleCnt="5">
        <dgm:presLayoutVars>
          <dgm:bulletEnabled val="1"/>
        </dgm:presLayoutVars>
      </dgm:prSet>
      <dgm:spPr/>
    </dgm:pt>
    <dgm:pt modelId="{2399A37C-8CDA-443E-96E3-26023348D2FD}" type="pres">
      <dgm:prSet presAssocID="{233D0F7D-034E-4D83-AAEE-0B69F83E3756}" presName="childTextHidden" presStyleLbl="bgAccFollowNode1" presStyleIdx="3" presStyleCnt="5"/>
      <dgm:spPr/>
    </dgm:pt>
    <dgm:pt modelId="{85E3882B-B256-4406-8E24-8989E1A6C16F}" type="pres">
      <dgm:prSet presAssocID="{233D0F7D-034E-4D83-AAEE-0B69F83E3756}" presName="parentText" presStyleLbl="node1" presStyleIdx="3" presStyleCnt="5">
        <dgm:presLayoutVars>
          <dgm:chMax val="1"/>
          <dgm:bulletEnabled val="1"/>
        </dgm:presLayoutVars>
      </dgm:prSet>
      <dgm:spPr/>
    </dgm:pt>
    <dgm:pt modelId="{14627A50-594E-443E-8A20-919252D1D2C8}" type="pres">
      <dgm:prSet presAssocID="{233D0F7D-034E-4D83-AAEE-0B69F83E3756}" presName="aSpace" presStyleCnt="0"/>
      <dgm:spPr/>
    </dgm:pt>
    <dgm:pt modelId="{E8F07C9F-0DB5-4ABB-9544-966799CDB993}" type="pres">
      <dgm:prSet presAssocID="{AD92A50F-2394-4DE0-970F-2D476F4324B2}" presName="compNode" presStyleCnt="0"/>
      <dgm:spPr/>
    </dgm:pt>
    <dgm:pt modelId="{D281512C-C889-4E3C-833F-6080A94DFCB0}" type="pres">
      <dgm:prSet presAssocID="{AD92A50F-2394-4DE0-970F-2D476F4324B2}" presName="noGeometry" presStyleCnt="0"/>
      <dgm:spPr/>
    </dgm:pt>
    <dgm:pt modelId="{5C26AEA7-07C1-47AD-9B5D-2510F2083B26}" type="pres">
      <dgm:prSet presAssocID="{AD92A50F-2394-4DE0-970F-2D476F4324B2}" presName="childTextVisible" presStyleLbl="bgAccFollowNode1" presStyleIdx="4" presStyleCnt="5">
        <dgm:presLayoutVars>
          <dgm:bulletEnabled val="1"/>
        </dgm:presLayoutVars>
      </dgm:prSet>
      <dgm:spPr/>
    </dgm:pt>
    <dgm:pt modelId="{78B68498-CEA0-433E-8B33-7B5CA76A6068}" type="pres">
      <dgm:prSet presAssocID="{AD92A50F-2394-4DE0-970F-2D476F4324B2}" presName="childTextHidden" presStyleLbl="bgAccFollowNode1" presStyleIdx="4" presStyleCnt="5"/>
      <dgm:spPr/>
    </dgm:pt>
    <dgm:pt modelId="{B62F4DC1-1481-4E14-BA65-CDE895A8C1C5}" type="pres">
      <dgm:prSet presAssocID="{AD92A50F-2394-4DE0-970F-2D476F4324B2}" presName="parentText" presStyleLbl="node1" presStyleIdx="4" presStyleCnt="5">
        <dgm:presLayoutVars>
          <dgm:chMax val="1"/>
          <dgm:bulletEnabled val="1"/>
        </dgm:presLayoutVars>
      </dgm:prSet>
      <dgm:spPr/>
    </dgm:pt>
  </dgm:ptLst>
  <dgm:cxnLst>
    <dgm:cxn modelId="{BBBEF606-A284-4F26-97C1-2CFC059828DE}" type="presOf" srcId="{C03BAE89-6BC3-4689-8732-C27D2C174AFD}" destId="{C0B27020-6950-43C3-A660-AF03F23A3B74}" srcOrd="0" destOrd="0" presId="urn:microsoft.com/office/officeart/2005/8/layout/hProcess6"/>
    <dgm:cxn modelId="{198BF30F-E5CF-40E8-A139-17E156E110FF}" type="presOf" srcId="{071D3DD9-6770-4274-AD32-0A83E41B1980}" destId="{D239D7BD-6FC3-48C5-B53B-7D38447E4A2C}" srcOrd="1" destOrd="0" presId="urn:microsoft.com/office/officeart/2005/8/layout/hProcess6"/>
    <dgm:cxn modelId="{83452911-FC08-41C5-81BB-4E56BB5F578B}" type="presOf" srcId="{987BE10F-DB29-4148-ADA6-6F5B364BC793}" destId="{F49ED49E-A69A-48A7-A56F-163A3B3AE311}" srcOrd="1" destOrd="0" presId="urn:microsoft.com/office/officeart/2005/8/layout/hProcess6"/>
    <dgm:cxn modelId="{5FF81116-6CD2-478C-A11F-52FB00E2819C}" type="presOf" srcId="{F7011612-0E41-4718-9A86-D154882BF921}" destId="{DEA87B29-CCE2-4F1C-A2BB-9C3E2F01BA8D}" srcOrd="0" destOrd="0" presId="urn:microsoft.com/office/officeart/2005/8/layout/hProcess6"/>
    <dgm:cxn modelId="{13C90B1D-8860-4D90-8BC9-EFD215948FC7}" type="presOf" srcId="{5F8DF2CD-A9C5-4467-AB0B-76783288E152}" destId="{7AAF45C5-2FAD-4ED7-A259-767B7243E36D}" srcOrd="0" destOrd="0" presId="urn:microsoft.com/office/officeart/2005/8/layout/hProcess6"/>
    <dgm:cxn modelId="{572D621E-24D3-445E-A8B2-69F2876C306F}" srcId="{C03BAE89-6BC3-4689-8732-C27D2C174AFD}" destId="{AD92A50F-2394-4DE0-970F-2D476F4324B2}" srcOrd="4" destOrd="0" parTransId="{D10B0A87-A6C5-491A-899C-AEA1E0C6A35D}" sibTransId="{EE19D74B-29D1-4CB6-A6F6-C5FD2DCAAE5B}"/>
    <dgm:cxn modelId="{FBD0DB1E-CF4D-4264-ABFF-04BF0511E005}" srcId="{AD92A50F-2394-4DE0-970F-2D476F4324B2}" destId="{646AEC19-FAFE-486A-9C15-F6F5D7DDC0B9}" srcOrd="0" destOrd="0" parTransId="{BAADDB48-CF82-43B9-A07C-6FF38C37D96B}" sibTransId="{B9325F1E-A332-48C3-9406-8592137F515D}"/>
    <dgm:cxn modelId="{1A19A121-EE5D-44CD-BA18-EE7F5D4C413F}" srcId="{C03BAE89-6BC3-4689-8732-C27D2C174AFD}" destId="{B1296052-F771-4C65-85C3-E1DB2AF10C5D}" srcOrd="2" destOrd="0" parTransId="{C96C8528-CE50-4070-9EE6-99198BFB3DB1}" sibTransId="{2B860135-AF1F-4890-8345-A45241AD627A}"/>
    <dgm:cxn modelId="{25C1FB39-1258-40E0-8AD8-299D386EFE78}" type="presOf" srcId="{AD92A50F-2394-4DE0-970F-2D476F4324B2}" destId="{B62F4DC1-1481-4E14-BA65-CDE895A8C1C5}" srcOrd="0" destOrd="0" presId="urn:microsoft.com/office/officeart/2005/8/layout/hProcess6"/>
    <dgm:cxn modelId="{7E7E2260-C0D6-4E1B-A3DA-0B2A923E0A78}" srcId="{C03BAE89-6BC3-4689-8732-C27D2C174AFD}" destId="{5F8DF2CD-A9C5-4467-AB0B-76783288E152}" srcOrd="1" destOrd="0" parTransId="{602CBF47-02A0-4C75-B24A-10A84B9756F4}" sibTransId="{7CF6CD24-B71C-4818-86F3-CDDE40083C01}"/>
    <dgm:cxn modelId="{A782F463-9FCE-4BFE-AD86-5F1FFDCD0890}" type="presOf" srcId="{233D0F7D-034E-4D83-AAEE-0B69F83E3756}" destId="{85E3882B-B256-4406-8E24-8989E1A6C16F}" srcOrd="0" destOrd="0" presId="urn:microsoft.com/office/officeart/2005/8/layout/hProcess6"/>
    <dgm:cxn modelId="{B442C944-2B0B-4C3C-A4E2-B0681BD861C6}" type="presOf" srcId="{F7011612-0E41-4718-9A86-D154882BF921}" destId="{2399A37C-8CDA-443E-96E3-26023348D2FD}" srcOrd="1" destOrd="0" presId="urn:microsoft.com/office/officeart/2005/8/layout/hProcess6"/>
    <dgm:cxn modelId="{D056D06D-3A9E-478A-ADCA-74CA043FF5AD}" type="presOf" srcId="{B1296052-F771-4C65-85C3-E1DB2AF10C5D}" destId="{36DB2069-33F2-41AA-9502-1328AF975649}" srcOrd="0" destOrd="0" presId="urn:microsoft.com/office/officeart/2005/8/layout/hProcess6"/>
    <dgm:cxn modelId="{E590F86E-647B-4C36-8A6B-E7087775589E}" srcId="{C03BAE89-6BC3-4689-8732-C27D2C174AFD}" destId="{233D0F7D-034E-4D83-AAEE-0B69F83E3756}" srcOrd="3" destOrd="0" parTransId="{F5FDDFBE-E535-4783-BFD7-6766C0ACB714}" sibTransId="{617803E0-D1EA-4C2E-A3A5-EE155202018E}"/>
    <dgm:cxn modelId="{0EAF947C-DB5D-4063-A37E-2997206A298A}" type="presOf" srcId="{071D3DD9-6770-4274-AD32-0A83E41B1980}" destId="{97AF5850-6E2F-4076-BF40-EFDB7B053FBD}" srcOrd="0" destOrd="0" presId="urn:microsoft.com/office/officeart/2005/8/layout/hProcess6"/>
    <dgm:cxn modelId="{8E56767F-98A2-4E55-B156-CB6405AB17B0}" srcId="{233D0F7D-034E-4D83-AAEE-0B69F83E3756}" destId="{F7011612-0E41-4718-9A86-D154882BF921}" srcOrd="0" destOrd="0" parTransId="{846D9427-400C-4C20-9272-58ADD6EF2BCB}" sibTransId="{388D331B-FD5A-407C-94A2-84C3F057E688}"/>
    <dgm:cxn modelId="{8177C780-3941-4B2E-8610-A6BC24E096FE}" srcId="{792A291D-B4FD-4616-8D36-B7EE73A1A242}" destId="{071D3DD9-6770-4274-AD32-0A83E41B1980}" srcOrd="0" destOrd="0" parTransId="{B8D00F8F-7B87-4648-9693-FBAE02E0D226}" sibTransId="{C139FC41-70F4-446F-AF5A-6233DD226859}"/>
    <dgm:cxn modelId="{AF1F0A84-E417-4A3D-BA3E-DF4186AAB953}" type="presOf" srcId="{82B73BDA-6FF4-4950-A436-B41B3E1E5428}" destId="{49DD2968-5FED-46FC-B7EF-A53D0BE0C08A}" srcOrd="1" destOrd="0" presId="urn:microsoft.com/office/officeart/2005/8/layout/hProcess6"/>
    <dgm:cxn modelId="{D0F56094-7559-46A1-934E-47331C0C94FF}" type="presOf" srcId="{646AEC19-FAFE-486A-9C15-F6F5D7DDC0B9}" destId="{78B68498-CEA0-433E-8B33-7B5CA76A6068}" srcOrd="1" destOrd="0" presId="urn:microsoft.com/office/officeart/2005/8/layout/hProcess6"/>
    <dgm:cxn modelId="{8FFED99A-355D-48DA-91EF-CAD2B8BB480D}" srcId="{C03BAE89-6BC3-4689-8732-C27D2C174AFD}" destId="{792A291D-B4FD-4616-8D36-B7EE73A1A242}" srcOrd="0" destOrd="0" parTransId="{82849DD1-932B-4E36-80F2-1E489B131720}" sibTransId="{1A0F806C-01CF-4015-8B0B-54050EDA8751}"/>
    <dgm:cxn modelId="{FC6D049C-FD82-48DB-87FC-6113DA248C26}" type="presOf" srcId="{82B73BDA-6FF4-4950-A436-B41B3E1E5428}" destId="{D6F16E29-44F5-45AA-9EDE-103A28655A6A}" srcOrd="0" destOrd="0" presId="urn:microsoft.com/office/officeart/2005/8/layout/hProcess6"/>
    <dgm:cxn modelId="{220F3FAD-F0B5-4BB5-AB10-15CA84273119}" type="presOf" srcId="{792A291D-B4FD-4616-8D36-B7EE73A1A242}" destId="{7B1F2646-F076-4A56-BEB5-CA1E6DC24041}" srcOrd="0" destOrd="0" presId="urn:microsoft.com/office/officeart/2005/8/layout/hProcess6"/>
    <dgm:cxn modelId="{2626D8AF-254E-479E-B2B6-8029E2349DDF}" srcId="{5F8DF2CD-A9C5-4467-AB0B-76783288E152}" destId="{82B73BDA-6FF4-4950-A436-B41B3E1E5428}" srcOrd="0" destOrd="0" parTransId="{A3646FFD-6594-49DB-B283-CAE55C6AF1F8}" sibTransId="{BABD4CEC-C40F-4212-9D0B-59C6BF5154F7}"/>
    <dgm:cxn modelId="{73481ECA-96C7-4C9B-BD92-CC1B703AE92D}" type="presOf" srcId="{987BE10F-DB29-4148-ADA6-6F5B364BC793}" destId="{86A175AB-4179-4FDF-9762-078338699661}" srcOrd="0" destOrd="0" presId="urn:microsoft.com/office/officeart/2005/8/layout/hProcess6"/>
    <dgm:cxn modelId="{C00E20D4-48B8-4E47-AA1D-0BEB23F09DCF}" srcId="{B1296052-F771-4C65-85C3-E1DB2AF10C5D}" destId="{987BE10F-DB29-4148-ADA6-6F5B364BC793}" srcOrd="0" destOrd="0" parTransId="{E6B5471B-301B-4BDB-B6A4-EC4D0DB53260}" sibTransId="{BCAAD377-F0E5-435A-9977-C0B8A36487AC}"/>
    <dgm:cxn modelId="{9EAB76DD-E593-4ADD-B266-E998B37D29A9}" type="presOf" srcId="{646AEC19-FAFE-486A-9C15-F6F5D7DDC0B9}" destId="{5C26AEA7-07C1-47AD-9B5D-2510F2083B26}" srcOrd="0" destOrd="0" presId="urn:microsoft.com/office/officeart/2005/8/layout/hProcess6"/>
    <dgm:cxn modelId="{200C0C97-FEB9-4647-8546-A47C0B898ACB}" type="presParOf" srcId="{C0B27020-6950-43C3-A660-AF03F23A3B74}" destId="{F9DB527E-5B0E-4D6F-A780-98EF8A3EABDF}" srcOrd="0" destOrd="0" presId="urn:microsoft.com/office/officeart/2005/8/layout/hProcess6"/>
    <dgm:cxn modelId="{4F8357D9-42B1-448A-807D-A165857CE267}" type="presParOf" srcId="{F9DB527E-5B0E-4D6F-A780-98EF8A3EABDF}" destId="{7FE4C208-1581-4008-93AD-AF21B0EAC335}" srcOrd="0" destOrd="0" presId="urn:microsoft.com/office/officeart/2005/8/layout/hProcess6"/>
    <dgm:cxn modelId="{F3E12E8B-605B-4165-8863-3AA5D5590117}" type="presParOf" srcId="{F9DB527E-5B0E-4D6F-A780-98EF8A3EABDF}" destId="{97AF5850-6E2F-4076-BF40-EFDB7B053FBD}" srcOrd="1" destOrd="0" presId="urn:microsoft.com/office/officeart/2005/8/layout/hProcess6"/>
    <dgm:cxn modelId="{3AC9D6A4-8F8C-4620-8BAB-C96150286CC9}" type="presParOf" srcId="{F9DB527E-5B0E-4D6F-A780-98EF8A3EABDF}" destId="{D239D7BD-6FC3-48C5-B53B-7D38447E4A2C}" srcOrd="2" destOrd="0" presId="urn:microsoft.com/office/officeart/2005/8/layout/hProcess6"/>
    <dgm:cxn modelId="{8F5AB529-3E2E-482F-9258-F863F8331DB1}" type="presParOf" srcId="{F9DB527E-5B0E-4D6F-A780-98EF8A3EABDF}" destId="{7B1F2646-F076-4A56-BEB5-CA1E6DC24041}" srcOrd="3" destOrd="0" presId="urn:microsoft.com/office/officeart/2005/8/layout/hProcess6"/>
    <dgm:cxn modelId="{A2490BC3-C36C-4AF1-B79B-A2E08F20542E}" type="presParOf" srcId="{C0B27020-6950-43C3-A660-AF03F23A3B74}" destId="{0047799A-FBDB-4D7C-8761-489B1D616867}" srcOrd="1" destOrd="0" presId="urn:microsoft.com/office/officeart/2005/8/layout/hProcess6"/>
    <dgm:cxn modelId="{BFE6F0DF-CE20-4B79-9648-1564A11F7F0D}" type="presParOf" srcId="{C0B27020-6950-43C3-A660-AF03F23A3B74}" destId="{F655406C-46A3-42EF-81AB-B7533D86F3F0}" srcOrd="2" destOrd="0" presId="urn:microsoft.com/office/officeart/2005/8/layout/hProcess6"/>
    <dgm:cxn modelId="{F83714CA-13B8-4C64-BAE5-FFFE5DECBA83}" type="presParOf" srcId="{F655406C-46A3-42EF-81AB-B7533D86F3F0}" destId="{A54F12CC-DE92-48A8-A31D-AD93B5E871A4}" srcOrd="0" destOrd="0" presId="urn:microsoft.com/office/officeart/2005/8/layout/hProcess6"/>
    <dgm:cxn modelId="{7EC969AB-A904-421B-A65C-B63079FDB42B}" type="presParOf" srcId="{F655406C-46A3-42EF-81AB-B7533D86F3F0}" destId="{D6F16E29-44F5-45AA-9EDE-103A28655A6A}" srcOrd="1" destOrd="0" presId="urn:microsoft.com/office/officeart/2005/8/layout/hProcess6"/>
    <dgm:cxn modelId="{CB9217DE-F86E-4284-AA95-4643E6BF318D}" type="presParOf" srcId="{F655406C-46A3-42EF-81AB-B7533D86F3F0}" destId="{49DD2968-5FED-46FC-B7EF-A53D0BE0C08A}" srcOrd="2" destOrd="0" presId="urn:microsoft.com/office/officeart/2005/8/layout/hProcess6"/>
    <dgm:cxn modelId="{1CD39347-3E38-4AA3-99C0-5CDA4E60947D}" type="presParOf" srcId="{F655406C-46A3-42EF-81AB-B7533D86F3F0}" destId="{7AAF45C5-2FAD-4ED7-A259-767B7243E36D}" srcOrd="3" destOrd="0" presId="urn:microsoft.com/office/officeart/2005/8/layout/hProcess6"/>
    <dgm:cxn modelId="{A70C8305-D4E8-446C-9B4C-800386E490F4}" type="presParOf" srcId="{C0B27020-6950-43C3-A660-AF03F23A3B74}" destId="{D7558A95-57CC-4F09-9D77-355144763958}" srcOrd="3" destOrd="0" presId="urn:microsoft.com/office/officeart/2005/8/layout/hProcess6"/>
    <dgm:cxn modelId="{EC47A8AC-C65D-43CF-A9E8-10A924B40887}" type="presParOf" srcId="{C0B27020-6950-43C3-A660-AF03F23A3B74}" destId="{C6A02EC7-B7FE-4930-9A9B-01F74A12F411}" srcOrd="4" destOrd="0" presId="urn:microsoft.com/office/officeart/2005/8/layout/hProcess6"/>
    <dgm:cxn modelId="{6804FFD2-4953-4484-B161-94C0568E0A21}" type="presParOf" srcId="{C6A02EC7-B7FE-4930-9A9B-01F74A12F411}" destId="{C29B8327-04F5-4F01-BC14-4285073D93A8}" srcOrd="0" destOrd="0" presId="urn:microsoft.com/office/officeart/2005/8/layout/hProcess6"/>
    <dgm:cxn modelId="{A364E7F9-767F-4F80-AB53-28248F5CF236}" type="presParOf" srcId="{C6A02EC7-B7FE-4930-9A9B-01F74A12F411}" destId="{86A175AB-4179-4FDF-9762-078338699661}" srcOrd="1" destOrd="0" presId="urn:microsoft.com/office/officeart/2005/8/layout/hProcess6"/>
    <dgm:cxn modelId="{F2703686-E386-48BA-8BB8-1D40723C4990}" type="presParOf" srcId="{C6A02EC7-B7FE-4930-9A9B-01F74A12F411}" destId="{F49ED49E-A69A-48A7-A56F-163A3B3AE311}" srcOrd="2" destOrd="0" presId="urn:microsoft.com/office/officeart/2005/8/layout/hProcess6"/>
    <dgm:cxn modelId="{FD44990C-260C-48A1-8CA0-ECC4BF0E6B4A}" type="presParOf" srcId="{C6A02EC7-B7FE-4930-9A9B-01F74A12F411}" destId="{36DB2069-33F2-41AA-9502-1328AF975649}" srcOrd="3" destOrd="0" presId="urn:microsoft.com/office/officeart/2005/8/layout/hProcess6"/>
    <dgm:cxn modelId="{742996E4-846A-44C7-B3A3-3A7F07AF90CA}" type="presParOf" srcId="{C0B27020-6950-43C3-A660-AF03F23A3B74}" destId="{D6A7359C-B7D9-4045-977B-F847C34A55C1}" srcOrd="5" destOrd="0" presId="urn:microsoft.com/office/officeart/2005/8/layout/hProcess6"/>
    <dgm:cxn modelId="{9FB62491-B7FD-43BB-9703-B880A5DD2210}" type="presParOf" srcId="{C0B27020-6950-43C3-A660-AF03F23A3B74}" destId="{D34DCC23-895B-4F68-BA01-0F5A7506A6C7}" srcOrd="6" destOrd="0" presId="urn:microsoft.com/office/officeart/2005/8/layout/hProcess6"/>
    <dgm:cxn modelId="{A5131B6E-60B1-41CF-9F32-FFCA917F1D21}" type="presParOf" srcId="{D34DCC23-895B-4F68-BA01-0F5A7506A6C7}" destId="{0C5794CB-A192-4B37-81B4-8A008C901DD5}" srcOrd="0" destOrd="0" presId="urn:microsoft.com/office/officeart/2005/8/layout/hProcess6"/>
    <dgm:cxn modelId="{5A2B0D09-CCD2-43D9-B002-0153286526EB}" type="presParOf" srcId="{D34DCC23-895B-4F68-BA01-0F5A7506A6C7}" destId="{DEA87B29-CCE2-4F1C-A2BB-9C3E2F01BA8D}" srcOrd="1" destOrd="0" presId="urn:microsoft.com/office/officeart/2005/8/layout/hProcess6"/>
    <dgm:cxn modelId="{B35D9DE4-CBC7-44D1-ADCF-21BBE13A8218}" type="presParOf" srcId="{D34DCC23-895B-4F68-BA01-0F5A7506A6C7}" destId="{2399A37C-8CDA-443E-96E3-26023348D2FD}" srcOrd="2" destOrd="0" presId="urn:microsoft.com/office/officeart/2005/8/layout/hProcess6"/>
    <dgm:cxn modelId="{92043D7A-D864-4724-A077-9F2A0E997FB8}" type="presParOf" srcId="{D34DCC23-895B-4F68-BA01-0F5A7506A6C7}" destId="{85E3882B-B256-4406-8E24-8989E1A6C16F}" srcOrd="3" destOrd="0" presId="urn:microsoft.com/office/officeart/2005/8/layout/hProcess6"/>
    <dgm:cxn modelId="{249ECD79-FE16-4C4A-BC69-45BF08733E90}" type="presParOf" srcId="{C0B27020-6950-43C3-A660-AF03F23A3B74}" destId="{14627A50-594E-443E-8A20-919252D1D2C8}" srcOrd="7" destOrd="0" presId="urn:microsoft.com/office/officeart/2005/8/layout/hProcess6"/>
    <dgm:cxn modelId="{82C5C253-026A-4EB6-9942-41E6E551809D}" type="presParOf" srcId="{C0B27020-6950-43C3-A660-AF03F23A3B74}" destId="{E8F07C9F-0DB5-4ABB-9544-966799CDB993}" srcOrd="8" destOrd="0" presId="urn:microsoft.com/office/officeart/2005/8/layout/hProcess6"/>
    <dgm:cxn modelId="{52E04147-08E8-4E15-8F14-95698930D46F}" type="presParOf" srcId="{E8F07C9F-0DB5-4ABB-9544-966799CDB993}" destId="{D281512C-C889-4E3C-833F-6080A94DFCB0}" srcOrd="0" destOrd="0" presId="urn:microsoft.com/office/officeart/2005/8/layout/hProcess6"/>
    <dgm:cxn modelId="{3063E10D-7B05-4763-925B-F4A293C8C3EF}" type="presParOf" srcId="{E8F07C9F-0DB5-4ABB-9544-966799CDB993}" destId="{5C26AEA7-07C1-47AD-9B5D-2510F2083B26}" srcOrd="1" destOrd="0" presId="urn:microsoft.com/office/officeart/2005/8/layout/hProcess6"/>
    <dgm:cxn modelId="{4FE6ABD3-D105-43C9-9580-8F23C815F659}" type="presParOf" srcId="{E8F07C9F-0DB5-4ABB-9544-966799CDB993}" destId="{78B68498-CEA0-433E-8B33-7B5CA76A6068}" srcOrd="2" destOrd="0" presId="urn:microsoft.com/office/officeart/2005/8/layout/hProcess6"/>
    <dgm:cxn modelId="{F39AC11A-E54F-49D3-9BFC-03C23E76346D}" type="presParOf" srcId="{E8F07C9F-0DB5-4ABB-9544-966799CDB993}" destId="{B62F4DC1-1481-4E14-BA65-CDE895A8C1C5}" srcOrd="3" destOrd="0" presId="urn:microsoft.com/office/officeart/2005/8/layout/hProcess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15A3F7-794C-45F0-B618-BC17A9558C3B}"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AU"/>
        </a:p>
      </dgm:t>
    </dgm:pt>
    <dgm:pt modelId="{F81EC3B2-FD19-4BB5-8731-2215B39CCAB4}">
      <dgm:prSet phldrT="[Text]"/>
      <dgm:spPr/>
      <dgm:t>
        <a:bodyPr/>
        <a:lstStyle/>
        <a:p>
          <a:r>
            <a:rPr lang="en-AU" b="1"/>
            <a:t>Information Sheets</a:t>
          </a:r>
        </a:p>
      </dgm:t>
    </dgm:pt>
    <dgm:pt modelId="{95BF2C9F-1EFB-4D9F-82A3-3B4A9C333E74}" type="parTrans" cxnId="{43628B4E-2F34-4D75-8F91-5685DFBE6EF5}">
      <dgm:prSet/>
      <dgm:spPr/>
      <dgm:t>
        <a:bodyPr/>
        <a:lstStyle/>
        <a:p>
          <a:endParaRPr lang="en-AU"/>
        </a:p>
      </dgm:t>
    </dgm:pt>
    <dgm:pt modelId="{6DBE84D1-849C-4DA7-B96B-81F6A5FEE9D3}" type="sibTrans" cxnId="{43628B4E-2F34-4D75-8F91-5685DFBE6EF5}">
      <dgm:prSet/>
      <dgm:spPr/>
      <dgm:t>
        <a:bodyPr/>
        <a:lstStyle/>
        <a:p>
          <a:endParaRPr lang="en-AU"/>
        </a:p>
      </dgm:t>
    </dgm:pt>
    <dgm:pt modelId="{F90D7902-7E54-4263-A741-D63F025AEEA8}">
      <dgm:prSet phldrT="[Text]"/>
      <dgm:spPr/>
      <dgm:t>
        <a:bodyPr/>
        <a:lstStyle/>
        <a:p>
          <a:r>
            <a:rPr lang="en-AU" b="1"/>
            <a:t>INFO 9</a:t>
          </a:r>
        </a:p>
        <a:p>
          <a:r>
            <a:rPr lang="en-AU" i="1"/>
            <a:t>Transition to the new Scheme</a:t>
          </a:r>
        </a:p>
      </dgm:t>
      <dgm:extLst>
        <a:ext uri="{E40237B7-FDA0-4F09-8148-C483321AD2D9}">
          <dgm14:cNvPr xmlns:dgm14="http://schemas.microsoft.com/office/drawing/2010/diagram" id="0" name="" descr="INFO 9- Transition to the new Scheme&#10;"/>
        </a:ext>
      </dgm:extLst>
    </dgm:pt>
    <dgm:pt modelId="{51B92237-1357-4E6A-BB68-2B56477606CE}" type="parTrans" cxnId="{55DF8FAE-3E2D-4886-B231-9CBC43FB7B87}">
      <dgm:prSet/>
      <dgm:spPr/>
      <dgm:t>
        <a:bodyPr/>
        <a:lstStyle/>
        <a:p>
          <a:endParaRPr lang="en-AU"/>
        </a:p>
      </dgm:t>
    </dgm:pt>
    <dgm:pt modelId="{106D84F1-8786-4B58-AA14-F65C859310CE}" type="sibTrans" cxnId="{55DF8FAE-3E2D-4886-B231-9CBC43FB7B87}">
      <dgm:prSet/>
      <dgm:spPr/>
      <dgm:t>
        <a:bodyPr/>
        <a:lstStyle/>
        <a:p>
          <a:endParaRPr lang="en-AU"/>
        </a:p>
      </dgm:t>
    </dgm:pt>
    <dgm:pt modelId="{D9B6D13B-E429-49FC-960B-34F42663C943}">
      <dgm:prSet phldrT="[Text]"/>
      <dgm:spPr/>
      <dgm:t>
        <a:bodyPr/>
        <a:lstStyle/>
        <a:p>
          <a:r>
            <a:rPr lang="en-AU" b="1"/>
            <a:t>INFO 10</a:t>
          </a:r>
        </a:p>
        <a:p>
          <a:r>
            <a:rPr lang="en-AU" i="1"/>
            <a:t>Reforms to payment times reporting</a:t>
          </a:r>
        </a:p>
      </dgm:t>
      <dgm:extLst>
        <a:ext uri="{E40237B7-FDA0-4F09-8148-C483321AD2D9}">
          <dgm14:cNvPr xmlns:dgm14="http://schemas.microsoft.com/office/drawing/2010/diagram" id="0" name="" descr="INFO 10- Reforms to payment times reporting&#10;"/>
        </a:ext>
      </dgm:extLst>
    </dgm:pt>
    <dgm:pt modelId="{03545901-7A19-4406-A63B-877D689EA124}" type="parTrans" cxnId="{5795CB72-07D5-4109-AC49-2AC689FCD789}">
      <dgm:prSet/>
      <dgm:spPr/>
      <dgm:t>
        <a:bodyPr/>
        <a:lstStyle/>
        <a:p>
          <a:endParaRPr lang="en-AU"/>
        </a:p>
      </dgm:t>
    </dgm:pt>
    <dgm:pt modelId="{2EEB686F-D8E1-4017-8463-A8E4D42C4902}" type="sibTrans" cxnId="{5795CB72-07D5-4109-AC49-2AC689FCD789}">
      <dgm:prSet/>
      <dgm:spPr/>
      <dgm:t>
        <a:bodyPr/>
        <a:lstStyle/>
        <a:p>
          <a:endParaRPr lang="en-AU"/>
        </a:p>
      </dgm:t>
    </dgm:pt>
    <dgm:pt modelId="{3255212D-B3C1-4EC3-A05B-63841ECD0719}">
      <dgm:prSet phldrT="[Text]"/>
      <dgm:spPr/>
      <dgm:t>
        <a:bodyPr/>
        <a:lstStyle/>
        <a:p>
          <a:r>
            <a:rPr lang="en-AU" b="1"/>
            <a:t>Guidance Notes</a:t>
          </a:r>
        </a:p>
      </dgm:t>
      <dgm:extLst>
        <a:ext uri="{E40237B7-FDA0-4F09-8148-C483321AD2D9}">
          <dgm14:cNvPr xmlns:dgm14="http://schemas.microsoft.com/office/drawing/2010/diagram" id="0" name="" descr="The Regulator has published two information sheets: &#10;Information Sheet 9 provides details on how transitional provisions apply to entities moving to the new scheme&#10;Information Sheet 10 provides an overview of changes to reporting and regulator powers.&#10;&#10;New guidance will be subject to public consultation.&#10;Publication of final guidance in November 2024.&#10;"/>
        </a:ext>
      </dgm:extLst>
    </dgm:pt>
    <dgm:pt modelId="{EB2F3DAF-684F-4FA7-ABFA-FB1735A1791D}" type="parTrans" cxnId="{B0D9CF18-F91D-4BAA-8807-79DD063793DC}">
      <dgm:prSet/>
      <dgm:spPr/>
      <dgm:t>
        <a:bodyPr/>
        <a:lstStyle/>
        <a:p>
          <a:endParaRPr lang="en-AU"/>
        </a:p>
      </dgm:t>
    </dgm:pt>
    <dgm:pt modelId="{B83821DA-0E6B-4895-9219-AB96483174CE}" type="sibTrans" cxnId="{B0D9CF18-F91D-4BAA-8807-79DD063793DC}">
      <dgm:prSet/>
      <dgm:spPr/>
      <dgm:t>
        <a:bodyPr/>
        <a:lstStyle/>
        <a:p>
          <a:endParaRPr lang="en-AU"/>
        </a:p>
      </dgm:t>
    </dgm:pt>
    <dgm:pt modelId="{A42225CD-1703-4461-926A-845F63E8E349}">
      <dgm:prSet phldrT="[Text]"/>
      <dgm:spPr/>
      <dgm:t>
        <a:bodyPr/>
        <a:lstStyle/>
        <a:p>
          <a:r>
            <a:rPr lang="en-AU" b="1"/>
            <a:t>Consultation</a:t>
          </a:r>
        </a:p>
        <a:p>
          <a:r>
            <a:rPr lang="en-AU"/>
            <a:t>Virtual sessions &amp; submissions</a:t>
          </a:r>
        </a:p>
      </dgm:t>
      <dgm:extLst>
        <a:ext uri="{E40237B7-FDA0-4F09-8148-C483321AD2D9}">
          <dgm14:cNvPr xmlns:dgm14="http://schemas.microsoft.com/office/drawing/2010/diagram" id="0" name="" descr="Consultation&#10;Virtual sessions &amp; submissions&#10;"/>
        </a:ext>
      </dgm:extLst>
    </dgm:pt>
    <dgm:pt modelId="{44FDCF10-501E-4F25-A929-86E4F7E54DBA}" type="parTrans" cxnId="{D9FC2D5E-43AB-4C28-BFBC-76096E82C691}">
      <dgm:prSet/>
      <dgm:spPr/>
      <dgm:t>
        <a:bodyPr/>
        <a:lstStyle/>
        <a:p>
          <a:endParaRPr lang="en-AU"/>
        </a:p>
      </dgm:t>
    </dgm:pt>
    <dgm:pt modelId="{1A96A357-725B-4332-9D25-84AC91DEFCA0}" type="sibTrans" cxnId="{D9FC2D5E-43AB-4C28-BFBC-76096E82C691}">
      <dgm:prSet/>
      <dgm:spPr/>
      <dgm:t>
        <a:bodyPr/>
        <a:lstStyle/>
        <a:p>
          <a:endParaRPr lang="en-AU"/>
        </a:p>
      </dgm:t>
    </dgm:pt>
    <dgm:pt modelId="{995C8191-02E6-40A0-BF37-5F5B6B4E9A49}">
      <dgm:prSet phldrT="[Text]"/>
      <dgm:spPr/>
      <dgm:t>
        <a:bodyPr/>
        <a:lstStyle/>
        <a:p>
          <a:r>
            <a:rPr lang="en-AU" b="1"/>
            <a:t>Publication</a:t>
          </a:r>
          <a:endParaRPr lang="en-AU"/>
        </a:p>
        <a:p>
          <a:r>
            <a:rPr lang="en-AU">
              <a:latin typeface="Calibri Light" panose="020F0302020204030204"/>
            </a:rPr>
            <a:t>November</a:t>
          </a:r>
          <a:r>
            <a:rPr lang="en-AU"/>
            <a:t> 2024</a:t>
          </a:r>
        </a:p>
      </dgm:t>
      <dgm:extLst>
        <a:ext uri="{E40237B7-FDA0-4F09-8148-C483321AD2D9}">
          <dgm14:cNvPr xmlns:dgm14="http://schemas.microsoft.com/office/drawing/2010/diagram" id="0" name="" descr="Publication of guidance notes: November 2024&#10;"/>
        </a:ext>
      </dgm:extLst>
    </dgm:pt>
    <dgm:pt modelId="{68B830C5-E2EA-440C-AACB-3AFA9FDC7DC7}" type="parTrans" cxnId="{EB28661F-8A56-4EAC-BA09-546E419BDEE3}">
      <dgm:prSet/>
      <dgm:spPr/>
      <dgm:t>
        <a:bodyPr/>
        <a:lstStyle/>
        <a:p>
          <a:endParaRPr lang="en-AU"/>
        </a:p>
      </dgm:t>
    </dgm:pt>
    <dgm:pt modelId="{FEEB82EC-60D8-46CF-8632-92DC3BD6182F}" type="sibTrans" cxnId="{EB28661F-8A56-4EAC-BA09-546E419BDEE3}">
      <dgm:prSet/>
      <dgm:spPr/>
      <dgm:t>
        <a:bodyPr/>
        <a:lstStyle/>
        <a:p>
          <a:endParaRPr lang="en-AU"/>
        </a:p>
      </dgm:t>
    </dgm:pt>
    <dgm:pt modelId="{EF4CA82E-6D0E-416E-93A7-E06CC49A7589}">
      <dgm:prSet phldrT="[Text]"/>
      <dgm:spPr/>
      <dgm:t>
        <a:bodyPr/>
        <a:lstStyle/>
        <a:p>
          <a:r>
            <a:rPr lang="en-AU" b="1"/>
            <a:t>Communications &amp; Engagement</a:t>
          </a:r>
        </a:p>
      </dgm:t>
    </dgm:pt>
    <dgm:pt modelId="{B283563B-58E6-46DB-BDE5-5D8C49F83826}" type="parTrans" cxnId="{BC68B998-59D2-4106-8873-4FB7EAAE210E}">
      <dgm:prSet/>
      <dgm:spPr/>
      <dgm:t>
        <a:bodyPr/>
        <a:lstStyle/>
        <a:p>
          <a:endParaRPr lang="en-AU"/>
        </a:p>
      </dgm:t>
    </dgm:pt>
    <dgm:pt modelId="{C6A0D6BD-45BC-4264-923A-72E7F9E8367A}" type="sibTrans" cxnId="{BC68B998-59D2-4106-8873-4FB7EAAE210E}">
      <dgm:prSet/>
      <dgm:spPr/>
      <dgm:t>
        <a:bodyPr/>
        <a:lstStyle/>
        <a:p>
          <a:endParaRPr lang="en-AU"/>
        </a:p>
      </dgm:t>
    </dgm:pt>
    <dgm:pt modelId="{2D2A78C7-C23E-4722-A9D5-5C23AF341428}">
      <dgm:prSet phldrT="[Text]"/>
      <dgm:spPr/>
      <dgm:t>
        <a:bodyPr/>
        <a:lstStyle/>
        <a:p>
          <a:r>
            <a:rPr lang="en-AU" b="1"/>
            <a:t>Education &amp; Engagement</a:t>
          </a:r>
        </a:p>
        <a:p>
          <a:r>
            <a:rPr lang="en-AU"/>
            <a:t>Information sessions, liaison forums</a:t>
          </a:r>
        </a:p>
      </dgm:t>
      <dgm:extLst>
        <a:ext uri="{E40237B7-FDA0-4F09-8148-C483321AD2D9}">
          <dgm14:cNvPr xmlns:dgm14="http://schemas.microsoft.com/office/drawing/2010/diagram" id="0" name="" descr="Education &amp; Engagement&#10;Information sessions, liaison forums&#10;"/>
        </a:ext>
      </dgm:extLst>
    </dgm:pt>
    <dgm:pt modelId="{6DBA7083-5BBA-41CF-B2CA-3A0E00C67C93}" type="parTrans" cxnId="{F642C2E8-BAB2-463A-A52E-F9ADE4D5F130}">
      <dgm:prSet/>
      <dgm:spPr/>
      <dgm:t>
        <a:bodyPr/>
        <a:lstStyle/>
        <a:p>
          <a:endParaRPr lang="en-AU"/>
        </a:p>
      </dgm:t>
    </dgm:pt>
    <dgm:pt modelId="{AB2E3F52-026D-4189-85C2-189325D355E3}" type="sibTrans" cxnId="{F642C2E8-BAB2-463A-A52E-F9ADE4D5F130}">
      <dgm:prSet/>
      <dgm:spPr/>
      <dgm:t>
        <a:bodyPr/>
        <a:lstStyle/>
        <a:p>
          <a:endParaRPr lang="en-AU"/>
        </a:p>
      </dgm:t>
    </dgm:pt>
    <dgm:pt modelId="{3A7FD00D-DB4D-41CC-8809-6B9301FD0AF3}">
      <dgm:prSet phldrT="[Text]"/>
      <dgm:spPr/>
      <dgm:t>
        <a:bodyPr/>
        <a:lstStyle/>
        <a:p>
          <a:r>
            <a:rPr lang="en-AU" b="1"/>
            <a:t>Regulator Website</a:t>
          </a:r>
        </a:p>
        <a:p>
          <a:r>
            <a:rPr lang="en-AU"/>
            <a:t>News article, FAQs</a:t>
          </a:r>
        </a:p>
      </dgm:t>
      <dgm:extLst>
        <a:ext uri="{E40237B7-FDA0-4F09-8148-C483321AD2D9}">
          <dgm14:cNvPr xmlns:dgm14="http://schemas.microsoft.com/office/drawing/2010/diagram" id="0" name="" descr="Regulator Website&#10;News article, FAQs&#10;"/>
        </a:ext>
      </dgm:extLst>
    </dgm:pt>
    <dgm:pt modelId="{F2EA73AF-7CDD-4518-BEC3-72909FB09B23}" type="parTrans" cxnId="{975F1D10-92AB-41EF-9022-B9DB928D7278}">
      <dgm:prSet/>
      <dgm:spPr/>
      <dgm:t>
        <a:bodyPr/>
        <a:lstStyle/>
        <a:p>
          <a:endParaRPr lang="en-AU"/>
        </a:p>
      </dgm:t>
    </dgm:pt>
    <dgm:pt modelId="{A74AD049-5837-46C2-8053-DAE278CA4470}" type="sibTrans" cxnId="{975F1D10-92AB-41EF-9022-B9DB928D7278}">
      <dgm:prSet/>
      <dgm:spPr/>
      <dgm:t>
        <a:bodyPr/>
        <a:lstStyle/>
        <a:p>
          <a:endParaRPr lang="en-AU"/>
        </a:p>
      </dgm:t>
    </dgm:pt>
    <dgm:pt modelId="{490C03A6-F899-4D27-B765-7C26B208A9B1}" type="pres">
      <dgm:prSet presAssocID="{FC15A3F7-794C-45F0-B618-BC17A9558C3B}" presName="theList" presStyleCnt="0">
        <dgm:presLayoutVars>
          <dgm:dir/>
          <dgm:animLvl val="lvl"/>
          <dgm:resizeHandles val="exact"/>
        </dgm:presLayoutVars>
      </dgm:prSet>
      <dgm:spPr/>
    </dgm:pt>
    <dgm:pt modelId="{3E85281D-60D0-453F-8D24-7AA49FDE1AB7}" type="pres">
      <dgm:prSet presAssocID="{F81EC3B2-FD19-4BB5-8731-2215B39CCAB4}" presName="compNode" presStyleCnt="0"/>
      <dgm:spPr/>
    </dgm:pt>
    <dgm:pt modelId="{54E5FA6E-D436-47B1-BF32-B6C01B9852F7}" type="pres">
      <dgm:prSet presAssocID="{F81EC3B2-FD19-4BB5-8731-2215B39CCAB4}" presName="aNode" presStyleLbl="bgShp" presStyleIdx="0" presStyleCnt="3"/>
      <dgm:spPr/>
    </dgm:pt>
    <dgm:pt modelId="{19618C04-B91C-4AF3-BF96-D02225B061E0}" type="pres">
      <dgm:prSet presAssocID="{F81EC3B2-FD19-4BB5-8731-2215B39CCAB4}" presName="textNode" presStyleLbl="bgShp" presStyleIdx="0" presStyleCnt="3"/>
      <dgm:spPr/>
    </dgm:pt>
    <dgm:pt modelId="{B16F5371-AFC5-49DA-ACA4-D2173C14CEFC}" type="pres">
      <dgm:prSet presAssocID="{F81EC3B2-FD19-4BB5-8731-2215B39CCAB4}" presName="compChildNode" presStyleCnt="0"/>
      <dgm:spPr/>
    </dgm:pt>
    <dgm:pt modelId="{2FBCD94F-552E-4EBB-8D5E-2E982F93B967}" type="pres">
      <dgm:prSet presAssocID="{F81EC3B2-FD19-4BB5-8731-2215B39CCAB4}" presName="theInnerList" presStyleCnt="0"/>
      <dgm:spPr/>
    </dgm:pt>
    <dgm:pt modelId="{6DCC5AE8-9139-47E3-B1D9-DB74BD4AF1E2}" type="pres">
      <dgm:prSet presAssocID="{F90D7902-7E54-4263-A741-D63F025AEEA8}" presName="childNode" presStyleLbl="node1" presStyleIdx="0" presStyleCnt="6">
        <dgm:presLayoutVars>
          <dgm:bulletEnabled val="1"/>
        </dgm:presLayoutVars>
      </dgm:prSet>
      <dgm:spPr/>
    </dgm:pt>
    <dgm:pt modelId="{683E967A-CF54-4453-937C-6D232741BA77}" type="pres">
      <dgm:prSet presAssocID="{F90D7902-7E54-4263-A741-D63F025AEEA8}" presName="aSpace2" presStyleCnt="0"/>
      <dgm:spPr/>
    </dgm:pt>
    <dgm:pt modelId="{6A565A49-10AE-45C8-ACF7-BC6FC75179CC}" type="pres">
      <dgm:prSet presAssocID="{D9B6D13B-E429-49FC-960B-34F42663C943}" presName="childNode" presStyleLbl="node1" presStyleIdx="1" presStyleCnt="6">
        <dgm:presLayoutVars>
          <dgm:bulletEnabled val="1"/>
        </dgm:presLayoutVars>
      </dgm:prSet>
      <dgm:spPr/>
    </dgm:pt>
    <dgm:pt modelId="{61C37695-3B5F-4604-9691-EE22B16CFE9B}" type="pres">
      <dgm:prSet presAssocID="{F81EC3B2-FD19-4BB5-8731-2215B39CCAB4}" presName="aSpace" presStyleCnt="0"/>
      <dgm:spPr/>
    </dgm:pt>
    <dgm:pt modelId="{6DACEEE0-74D1-48A7-9156-DD8065E16819}" type="pres">
      <dgm:prSet presAssocID="{3255212D-B3C1-4EC3-A05B-63841ECD0719}" presName="compNode" presStyleCnt="0"/>
      <dgm:spPr/>
    </dgm:pt>
    <dgm:pt modelId="{F488F5FF-9EC2-4F8B-96B2-2F6ECE5D64D8}" type="pres">
      <dgm:prSet presAssocID="{3255212D-B3C1-4EC3-A05B-63841ECD0719}" presName="aNode" presStyleLbl="bgShp" presStyleIdx="1" presStyleCnt="3"/>
      <dgm:spPr/>
    </dgm:pt>
    <dgm:pt modelId="{5E757328-628A-4D5C-A2DF-24F390170621}" type="pres">
      <dgm:prSet presAssocID="{3255212D-B3C1-4EC3-A05B-63841ECD0719}" presName="textNode" presStyleLbl="bgShp" presStyleIdx="1" presStyleCnt="3"/>
      <dgm:spPr/>
    </dgm:pt>
    <dgm:pt modelId="{877981FD-B250-40E7-9403-ED0E02A9C4A5}" type="pres">
      <dgm:prSet presAssocID="{3255212D-B3C1-4EC3-A05B-63841ECD0719}" presName="compChildNode" presStyleCnt="0"/>
      <dgm:spPr/>
    </dgm:pt>
    <dgm:pt modelId="{DA43E935-D7D0-434D-AD43-ACFBD47F1BB8}" type="pres">
      <dgm:prSet presAssocID="{3255212D-B3C1-4EC3-A05B-63841ECD0719}" presName="theInnerList" presStyleCnt="0"/>
      <dgm:spPr/>
    </dgm:pt>
    <dgm:pt modelId="{2CEDE2E3-349F-474A-BBCA-78771C5943CF}" type="pres">
      <dgm:prSet presAssocID="{A42225CD-1703-4461-926A-845F63E8E349}" presName="childNode" presStyleLbl="node1" presStyleIdx="2" presStyleCnt="6">
        <dgm:presLayoutVars>
          <dgm:bulletEnabled val="1"/>
        </dgm:presLayoutVars>
      </dgm:prSet>
      <dgm:spPr/>
    </dgm:pt>
    <dgm:pt modelId="{E252A632-DED0-4C40-95BC-B73E0A51D994}" type="pres">
      <dgm:prSet presAssocID="{A42225CD-1703-4461-926A-845F63E8E349}" presName="aSpace2" presStyleCnt="0"/>
      <dgm:spPr/>
    </dgm:pt>
    <dgm:pt modelId="{6A908687-7EAB-496A-8C23-F949D7F23FEB}" type="pres">
      <dgm:prSet presAssocID="{995C8191-02E6-40A0-BF37-5F5B6B4E9A49}" presName="childNode" presStyleLbl="node1" presStyleIdx="3" presStyleCnt="6">
        <dgm:presLayoutVars>
          <dgm:bulletEnabled val="1"/>
        </dgm:presLayoutVars>
      </dgm:prSet>
      <dgm:spPr/>
    </dgm:pt>
    <dgm:pt modelId="{1CC4F2C2-EDD0-457B-A857-04016B0E5038}" type="pres">
      <dgm:prSet presAssocID="{3255212D-B3C1-4EC3-A05B-63841ECD0719}" presName="aSpace" presStyleCnt="0"/>
      <dgm:spPr/>
    </dgm:pt>
    <dgm:pt modelId="{B9E2C715-DFEE-4157-91CB-9406BC34B386}" type="pres">
      <dgm:prSet presAssocID="{EF4CA82E-6D0E-416E-93A7-E06CC49A7589}" presName="compNode" presStyleCnt="0"/>
      <dgm:spPr/>
    </dgm:pt>
    <dgm:pt modelId="{F387F2D0-EC92-4531-827D-C2FD4E46A86B}" type="pres">
      <dgm:prSet presAssocID="{EF4CA82E-6D0E-416E-93A7-E06CC49A7589}" presName="aNode" presStyleLbl="bgShp" presStyleIdx="2" presStyleCnt="3"/>
      <dgm:spPr/>
    </dgm:pt>
    <dgm:pt modelId="{467C392D-47A5-4D5C-9F36-8DCB7C1DA290}" type="pres">
      <dgm:prSet presAssocID="{EF4CA82E-6D0E-416E-93A7-E06CC49A7589}" presName="textNode" presStyleLbl="bgShp" presStyleIdx="2" presStyleCnt="3"/>
      <dgm:spPr/>
    </dgm:pt>
    <dgm:pt modelId="{822BD936-42B5-4D57-AC1A-94A812890F03}" type="pres">
      <dgm:prSet presAssocID="{EF4CA82E-6D0E-416E-93A7-E06CC49A7589}" presName="compChildNode" presStyleCnt="0"/>
      <dgm:spPr/>
    </dgm:pt>
    <dgm:pt modelId="{19F02FDB-1CDB-4AB6-92D8-A9EF2687F93C}" type="pres">
      <dgm:prSet presAssocID="{EF4CA82E-6D0E-416E-93A7-E06CC49A7589}" presName="theInnerList" presStyleCnt="0"/>
      <dgm:spPr/>
    </dgm:pt>
    <dgm:pt modelId="{E6807409-A6DF-4825-B246-5B1E44A14B0F}" type="pres">
      <dgm:prSet presAssocID="{2D2A78C7-C23E-4722-A9D5-5C23AF341428}" presName="childNode" presStyleLbl="node1" presStyleIdx="4" presStyleCnt="6">
        <dgm:presLayoutVars>
          <dgm:bulletEnabled val="1"/>
        </dgm:presLayoutVars>
      </dgm:prSet>
      <dgm:spPr/>
    </dgm:pt>
    <dgm:pt modelId="{89901561-9953-4C18-A143-E257724CE6C4}" type="pres">
      <dgm:prSet presAssocID="{2D2A78C7-C23E-4722-A9D5-5C23AF341428}" presName="aSpace2" presStyleCnt="0"/>
      <dgm:spPr/>
    </dgm:pt>
    <dgm:pt modelId="{30C16765-6D12-4F43-BAC2-F43C071C0771}" type="pres">
      <dgm:prSet presAssocID="{3A7FD00D-DB4D-41CC-8809-6B9301FD0AF3}" presName="childNode" presStyleLbl="node1" presStyleIdx="5" presStyleCnt="6">
        <dgm:presLayoutVars>
          <dgm:bulletEnabled val="1"/>
        </dgm:presLayoutVars>
      </dgm:prSet>
      <dgm:spPr/>
    </dgm:pt>
  </dgm:ptLst>
  <dgm:cxnLst>
    <dgm:cxn modelId="{975F1D10-92AB-41EF-9022-B9DB928D7278}" srcId="{EF4CA82E-6D0E-416E-93A7-E06CC49A7589}" destId="{3A7FD00D-DB4D-41CC-8809-6B9301FD0AF3}" srcOrd="1" destOrd="0" parTransId="{F2EA73AF-7CDD-4518-BEC3-72909FB09B23}" sibTransId="{A74AD049-5837-46C2-8053-DAE278CA4470}"/>
    <dgm:cxn modelId="{B0D9CF18-F91D-4BAA-8807-79DD063793DC}" srcId="{FC15A3F7-794C-45F0-B618-BC17A9558C3B}" destId="{3255212D-B3C1-4EC3-A05B-63841ECD0719}" srcOrd="1" destOrd="0" parTransId="{EB2F3DAF-684F-4FA7-ABFA-FB1735A1791D}" sibTransId="{B83821DA-0E6B-4895-9219-AB96483174CE}"/>
    <dgm:cxn modelId="{EB28661F-8A56-4EAC-BA09-546E419BDEE3}" srcId="{3255212D-B3C1-4EC3-A05B-63841ECD0719}" destId="{995C8191-02E6-40A0-BF37-5F5B6B4E9A49}" srcOrd="1" destOrd="0" parTransId="{68B830C5-E2EA-440C-AACB-3AFA9FDC7DC7}" sibTransId="{FEEB82EC-60D8-46CF-8632-92DC3BD6182F}"/>
    <dgm:cxn modelId="{D9FC2D5E-43AB-4C28-BFBC-76096E82C691}" srcId="{3255212D-B3C1-4EC3-A05B-63841ECD0719}" destId="{A42225CD-1703-4461-926A-845F63E8E349}" srcOrd="0" destOrd="0" parTransId="{44FDCF10-501E-4F25-A929-86E4F7E54DBA}" sibTransId="{1A96A357-725B-4332-9D25-84AC91DEFCA0}"/>
    <dgm:cxn modelId="{D9984A6A-6B5B-4DD1-BA50-C14AE4838CEF}" type="presOf" srcId="{EF4CA82E-6D0E-416E-93A7-E06CC49A7589}" destId="{467C392D-47A5-4D5C-9F36-8DCB7C1DA290}" srcOrd="1" destOrd="0" presId="urn:microsoft.com/office/officeart/2005/8/layout/lProcess2"/>
    <dgm:cxn modelId="{9CE9CF6A-A7E4-4DFD-86FD-533E7AE8881D}" type="presOf" srcId="{3255212D-B3C1-4EC3-A05B-63841ECD0719}" destId="{5E757328-628A-4D5C-A2DF-24F390170621}" srcOrd="1" destOrd="0" presId="urn:microsoft.com/office/officeart/2005/8/layout/lProcess2"/>
    <dgm:cxn modelId="{F4CCC54B-7EE0-47A7-9C93-A1D92B2AFBD3}" type="presOf" srcId="{A42225CD-1703-4461-926A-845F63E8E349}" destId="{2CEDE2E3-349F-474A-BBCA-78771C5943CF}" srcOrd="0" destOrd="0" presId="urn:microsoft.com/office/officeart/2005/8/layout/lProcess2"/>
    <dgm:cxn modelId="{B6384F6D-0892-4702-A6EB-8945A11E8252}" type="presOf" srcId="{F81EC3B2-FD19-4BB5-8731-2215B39CCAB4}" destId="{19618C04-B91C-4AF3-BF96-D02225B061E0}" srcOrd="1" destOrd="0" presId="urn:microsoft.com/office/officeart/2005/8/layout/lProcess2"/>
    <dgm:cxn modelId="{43628B4E-2F34-4D75-8F91-5685DFBE6EF5}" srcId="{FC15A3F7-794C-45F0-B618-BC17A9558C3B}" destId="{F81EC3B2-FD19-4BB5-8731-2215B39CCAB4}" srcOrd="0" destOrd="0" parTransId="{95BF2C9F-1EFB-4D9F-82A3-3B4A9C333E74}" sibTransId="{6DBE84D1-849C-4DA7-B96B-81F6A5FEE9D3}"/>
    <dgm:cxn modelId="{5795CB72-07D5-4109-AC49-2AC689FCD789}" srcId="{F81EC3B2-FD19-4BB5-8731-2215B39CCAB4}" destId="{D9B6D13B-E429-49FC-960B-34F42663C943}" srcOrd="1" destOrd="0" parTransId="{03545901-7A19-4406-A63B-877D689EA124}" sibTransId="{2EEB686F-D8E1-4017-8463-A8E4D42C4902}"/>
    <dgm:cxn modelId="{99817794-DA61-481D-96F4-C6B13F9B7A7C}" type="presOf" srcId="{EF4CA82E-6D0E-416E-93A7-E06CC49A7589}" destId="{F387F2D0-EC92-4531-827D-C2FD4E46A86B}" srcOrd="0" destOrd="0" presId="urn:microsoft.com/office/officeart/2005/8/layout/lProcess2"/>
    <dgm:cxn modelId="{BC68B998-59D2-4106-8873-4FB7EAAE210E}" srcId="{FC15A3F7-794C-45F0-B618-BC17A9558C3B}" destId="{EF4CA82E-6D0E-416E-93A7-E06CC49A7589}" srcOrd="2" destOrd="0" parTransId="{B283563B-58E6-46DB-BDE5-5D8C49F83826}" sibTransId="{C6A0D6BD-45BC-4264-923A-72E7F9E8367A}"/>
    <dgm:cxn modelId="{92ED7B9C-B4B3-4469-A9D0-FE2A432EFFF9}" type="presOf" srcId="{F81EC3B2-FD19-4BB5-8731-2215B39CCAB4}" destId="{54E5FA6E-D436-47B1-BF32-B6C01B9852F7}" srcOrd="0" destOrd="0" presId="urn:microsoft.com/office/officeart/2005/8/layout/lProcess2"/>
    <dgm:cxn modelId="{A37555A1-6B62-4B0A-A3BA-3553A08FCFC1}" type="presOf" srcId="{FC15A3F7-794C-45F0-B618-BC17A9558C3B}" destId="{490C03A6-F899-4D27-B765-7C26B208A9B1}" srcOrd="0" destOrd="0" presId="urn:microsoft.com/office/officeart/2005/8/layout/lProcess2"/>
    <dgm:cxn modelId="{E1E102AA-30EA-4BA2-B27B-3A9B0EBAC01C}" type="presOf" srcId="{3A7FD00D-DB4D-41CC-8809-6B9301FD0AF3}" destId="{30C16765-6D12-4F43-BAC2-F43C071C0771}" srcOrd="0" destOrd="0" presId="urn:microsoft.com/office/officeart/2005/8/layout/lProcess2"/>
    <dgm:cxn modelId="{55DF8FAE-3E2D-4886-B231-9CBC43FB7B87}" srcId="{F81EC3B2-FD19-4BB5-8731-2215B39CCAB4}" destId="{F90D7902-7E54-4263-A741-D63F025AEEA8}" srcOrd="0" destOrd="0" parTransId="{51B92237-1357-4E6A-BB68-2B56477606CE}" sibTransId="{106D84F1-8786-4B58-AA14-F65C859310CE}"/>
    <dgm:cxn modelId="{34B968B3-1486-4759-A804-E6453141A658}" type="presOf" srcId="{995C8191-02E6-40A0-BF37-5F5B6B4E9A49}" destId="{6A908687-7EAB-496A-8C23-F949D7F23FEB}" srcOrd="0" destOrd="0" presId="urn:microsoft.com/office/officeart/2005/8/layout/lProcess2"/>
    <dgm:cxn modelId="{E368D8E1-2A5F-4B6C-AD25-6F6DE67AA05C}" type="presOf" srcId="{D9B6D13B-E429-49FC-960B-34F42663C943}" destId="{6A565A49-10AE-45C8-ACF7-BC6FC75179CC}" srcOrd="0" destOrd="0" presId="urn:microsoft.com/office/officeart/2005/8/layout/lProcess2"/>
    <dgm:cxn modelId="{0FF45DC7-3F38-4F86-A267-1E7B56C20499}" type="presOf" srcId="{2D2A78C7-C23E-4722-A9D5-5C23AF341428}" destId="{E6807409-A6DF-4825-B246-5B1E44A14B0F}" srcOrd="0" destOrd="0" presId="urn:microsoft.com/office/officeart/2005/8/layout/lProcess2"/>
    <dgm:cxn modelId="{F642C2E8-BAB2-463A-A52E-F9ADE4D5F130}" srcId="{EF4CA82E-6D0E-416E-93A7-E06CC49A7589}" destId="{2D2A78C7-C23E-4722-A9D5-5C23AF341428}" srcOrd="0" destOrd="0" parTransId="{6DBA7083-5BBA-41CF-B2CA-3A0E00C67C93}" sibTransId="{AB2E3F52-026D-4189-85C2-189325D355E3}"/>
    <dgm:cxn modelId="{7141C3C8-34B1-4428-9D3B-689BD654316A}" type="presOf" srcId="{3255212D-B3C1-4EC3-A05B-63841ECD0719}" destId="{F488F5FF-9EC2-4F8B-96B2-2F6ECE5D64D8}" srcOrd="0" destOrd="0" presId="urn:microsoft.com/office/officeart/2005/8/layout/lProcess2"/>
    <dgm:cxn modelId="{3E7819ED-0CB3-4ABF-B44A-A194E7FD42D0}" type="presOf" srcId="{F90D7902-7E54-4263-A741-D63F025AEEA8}" destId="{6DCC5AE8-9139-47E3-B1D9-DB74BD4AF1E2}" srcOrd="0" destOrd="0" presId="urn:microsoft.com/office/officeart/2005/8/layout/lProcess2"/>
    <dgm:cxn modelId="{680BD3A4-53B7-4CB4-8F42-E3BB2F3DD648}" type="presParOf" srcId="{490C03A6-F899-4D27-B765-7C26B208A9B1}" destId="{3E85281D-60D0-453F-8D24-7AA49FDE1AB7}" srcOrd="0" destOrd="0" presId="urn:microsoft.com/office/officeart/2005/8/layout/lProcess2"/>
    <dgm:cxn modelId="{B9FDB495-AA36-4A98-B4F4-A1FF475DCF0D}" type="presParOf" srcId="{3E85281D-60D0-453F-8D24-7AA49FDE1AB7}" destId="{54E5FA6E-D436-47B1-BF32-B6C01B9852F7}" srcOrd="0" destOrd="0" presId="urn:microsoft.com/office/officeart/2005/8/layout/lProcess2"/>
    <dgm:cxn modelId="{EA7B31A4-AAB2-4457-9739-AD7BA6BAEC10}" type="presParOf" srcId="{3E85281D-60D0-453F-8D24-7AA49FDE1AB7}" destId="{19618C04-B91C-4AF3-BF96-D02225B061E0}" srcOrd="1" destOrd="0" presId="urn:microsoft.com/office/officeart/2005/8/layout/lProcess2"/>
    <dgm:cxn modelId="{7053E6C7-473F-4CDB-A8E5-4EEA12A32E2D}" type="presParOf" srcId="{3E85281D-60D0-453F-8D24-7AA49FDE1AB7}" destId="{B16F5371-AFC5-49DA-ACA4-D2173C14CEFC}" srcOrd="2" destOrd="0" presId="urn:microsoft.com/office/officeart/2005/8/layout/lProcess2"/>
    <dgm:cxn modelId="{EABC468F-9360-4853-8839-A0D65F1ECB44}" type="presParOf" srcId="{B16F5371-AFC5-49DA-ACA4-D2173C14CEFC}" destId="{2FBCD94F-552E-4EBB-8D5E-2E982F93B967}" srcOrd="0" destOrd="0" presId="urn:microsoft.com/office/officeart/2005/8/layout/lProcess2"/>
    <dgm:cxn modelId="{50BC45B6-DC12-4353-8F3E-1BBFD03DD937}" type="presParOf" srcId="{2FBCD94F-552E-4EBB-8D5E-2E982F93B967}" destId="{6DCC5AE8-9139-47E3-B1D9-DB74BD4AF1E2}" srcOrd="0" destOrd="0" presId="urn:microsoft.com/office/officeart/2005/8/layout/lProcess2"/>
    <dgm:cxn modelId="{9DD588E0-CD82-407A-A54B-9E8116F9548B}" type="presParOf" srcId="{2FBCD94F-552E-4EBB-8D5E-2E982F93B967}" destId="{683E967A-CF54-4453-937C-6D232741BA77}" srcOrd="1" destOrd="0" presId="urn:microsoft.com/office/officeart/2005/8/layout/lProcess2"/>
    <dgm:cxn modelId="{F098949C-90D3-4F54-ABBA-22A3E71F4EF7}" type="presParOf" srcId="{2FBCD94F-552E-4EBB-8D5E-2E982F93B967}" destId="{6A565A49-10AE-45C8-ACF7-BC6FC75179CC}" srcOrd="2" destOrd="0" presId="urn:microsoft.com/office/officeart/2005/8/layout/lProcess2"/>
    <dgm:cxn modelId="{191D215B-6D91-4DE2-A0D5-B94E4C0D2FC3}" type="presParOf" srcId="{490C03A6-F899-4D27-B765-7C26B208A9B1}" destId="{61C37695-3B5F-4604-9691-EE22B16CFE9B}" srcOrd="1" destOrd="0" presId="urn:microsoft.com/office/officeart/2005/8/layout/lProcess2"/>
    <dgm:cxn modelId="{85A01067-95D0-4552-AA14-C263F41450AF}" type="presParOf" srcId="{490C03A6-F899-4D27-B765-7C26B208A9B1}" destId="{6DACEEE0-74D1-48A7-9156-DD8065E16819}" srcOrd="2" destOrd="0" presId="urn:microsoft.com/office/officeart/2005/8/layout/lProcess2"/>
    <dgm:cxn modelId="{F54E542E-8D33-4409-A62F-45AE1725B569}" type="presParOf" srcId="{6DACEEE0-74D1-48A7-9156-DD8065E16819}" destId="{F488F5FF-9EC2-4F8B-96B2-2F6ECE5D64D8}" srcOrd="0" destOrd="0" presId="urn:microsoft.com/office/officeart/2005/8/layout/lProcess2"/>
    <dgm:cxn modelId="{B6DE7567-5503-42B5-93AF-D389B9B31624}" type="presParOf" srcId="{6DACEEE0-74D1-48A7-9156-DD8065E16819}" destId="{5E757328-628A-4D5C-A2DF-24F390170621}" srcOrd="1" destOrd="0" presId="urn:microsoft.com/office/officeart/2005/8/layout/lProcess2"/>
    <dgm:cxn modelId="{9920E2B6-409E-4121-AF76-491CF0C2F09F}" type="presParOf" srcId="{6DACEEE0-74D1-48A7-9156-DD8065E16819}" destId="{877981FD-B250-40E7-9403-ED0E02A9C4A5}" srcOrd="2" destOrd="0" presId="urn:microsoft.com/office/officeart/2005/8/layout/lProcess2"/>
    <dgm:cxn modelId="{787D530B-278D-4FD6-B4C8-98D3E8981DE5}" type="presParOf" srcId="{877981FD-B250-40E7-9403-ED0E02A9C4A5}" destId="{DA43E935-D7D0-434D-AD43-ACFBD47F1BB8}" srcOrd="0" destOrd="0" presId="urn:microsoft.com/office/officeart/2005/8/layout/lProcess2"/>
    <dgm:cxn modelId="{7438C93F-A4A8-4244-B6D7-058531F13EEA}" type="presParOf" srcId="{DA43E935-D7D0-434D-AD43-ACFBD47F1BB8}" destId="{2CEDE2E3-349F-474A-BBCA-78771C5943CF}" srcOrd="0" destOrd="0" presId="urn:microsoft.com/office/officeart/2005/8/layout/lProcess2"/>
    <dgm:cxn modelId="{C25CF4CA-2460-480F-BB4B-5767846B4C5B}" type="presParOf" srcId="{DA43E935-D7D0-434D-AD43-ACFBD47F1BB8}" destId="{E252A632-DED0-4C40-95BC-B73E0A51D994}" srcOrd="1" destOrd="0" presId="urn:microsoft.com/office/officeart/2005/8/layout/lProcess2"/>
    <dgm:cxn modelId="{08577EFC-6BCB-4F7E-9213-8CF495B35274}" type="presParOf" srcId="{DA43E935-D7D0-434D-AD43-ACFBD47F1BB8}" destId="{6A908687-7EAB-496A-8C23-F949D7F23FEB}" srcOrd="2" destOrd="0" presId="urn:microsoft.com/office/officeart/2005/8/layout/lProcess2"/>
    <dgm:cxn modelId="{6C47D42C-EF8E-46CA-A1F8-091B9F649EF5}" type="presParOf" srcId="{490C03A6-F899-4D27-B765-7C26B208A9B1}" destId="{1CC4F2C2-EDD0-457B-A857-04016B0E5038}" srcOrd="3" destOrd="0" presId="urn:microsoft.com/office/officeart/2005/8/layout/lProcess2"/>
    <dgm:cxn modelId="{2C13CFB5-8F2E-4B07-BF97-1048EA73EF56}" type="presParOf" srcId="{490C03A6-F899-4D27-B765-7C26B208A9B1}" destId="{B9E2C715-DFEE-4157-91CB-9406BC34B386}" srcOrd="4" destOrd="0" presId="urn:microsoft.com/office/officeart/2005/8/layout/lProcess2"/>
    <dgm:cxn modelId="{352EAF0F-E4FF-4060-A6CE-0A29BA249D19}" type="presParOf" srcId="{B9E2C715-DFEE-4157-91CB-9406BC34B386}" destId="{F387F2D0-EC92-4531-827D-C2FD4E46A86B}" srcOrd="0" destOrd="0" presId="urn:microsoft.com/office/officeart/2005/8/layout/lProcess2"/>
    <dgm:cxn modelId="{A8A3C74E-C6CF-4CA4-8D2D-4AF3CF4199EE}" type="presParOf" srcId="{B9E2C715-DFEE-4157-91CB-9406BC34B386}" destId="{467C392D-47A5-4D5C-9F36-8DCB7C1DA290}" srcOrd="1" destOrd="0" presId="urn:microsoft.com/office/officeart/2005/8/layout/lProcess2"/>
    <dgm:cxn modelId="{F47A40D3-E62C-4244-B995-067DFE9FD582}" type="presParOf" srcId="{B9E2C715-DFEE-4157-91CB-9406BC34B386}" destId="{822BD936-42B5-4D57-AC1A-94A812890F03}" srcOrd="2" destOrd="0" presId="urn:microsoft.com/office/officeart/2005/8/layout/lProcess2"/>
    <dgm:cxn modelId="{4A881921-45A7-4BC7-A0B0-105796733142}" type="presParOf" srcId="{822BD936-42B5-4D57-AC1A-94A812890F03}" destId="{19F02FDB-1CDB-4AB6-92D8-A9EF2687F93C}" srcOrd="0" destOrd="0" presId="urn:microsoft.com/office/officeart/2005/8/layout/lProcess2"/>
    <dgm:cxn modelId="{7108A311-13C3-468F-9134-F69185E7DA10}" type="presParOf" srcId="{19F02FDB-1CDB-4AB6-92D8-A9EF2687F93C}" destId="{E6807409-A6DF-4825-B246-5B1E44A14B0F}" srcOrd="0" destOrd="0" presId="urn:microsoft.com/office/officeart/2005/8/layout/lProcess2"/>
    <dgm:cxn modelId="{44C0E679-C9E9-458A-95F8-EE65B2F598BD}" type="presParOf" srcId="{19F02FDB-1CDB-4AB6-92D8-A9EF2687F93C}" destId="{89901561-9953-4C18-A143-E257724CE6C4}" srcOrd="1" destOrd="0" presId="urn:microsoft.com/office/officeart/2005/8/layout/lProcess2"/>
    <dgm:cxn modelId="{0DD2EC89-9F8B-4111-93CA-0146AEEC8CBF}" type="presParOf" srcId="{19F02FDB-1CDB-4AB6-92D8-A9EF2687F93C}" destId="{30C16765-6D12-4F43-BAC2-F43C071C0771}" srcOrd="2"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7B9052C-BA4F-4AD8-9036-1E3B9B02444F}" type="doc">
      <dgm:prSet loTypeId="urn:microsoft.com/office/officeart/2005/8/layout/process1" loCatId="process" qsTypeId="urn:microsoft.com/office/officeart/2005/8/quickstyle/simple1" qsCatId="simple" csTypeId="urn:microsoft.com/office/officeart/2005/8/colors/accent1_2" csCatId="accent1" phldr="1"/>
      <dgm:spPr/>
    </dgm:pt>
    <dgm:pt modelId="{E615A25A-858C-43CF-BA63-DA80C273BFDF}">
      <dgm:prSet phldrT="[Text]"/>
      <dgm:spPr>
        <a:solidFill>
          <a:srgbClr val="44546A"/>
        </a:solidFill>
        <a:ln>
          <a:noFill/>
        </a:ln>
      </dgm:spPr>
      <dgm:t>
        <a:bodyPr/>
        <a:lstStyle/>
        <a:p>
          <a:pPr>
            <a:buFont typeface="Arial"/>
            <a:buChar char="•"/>
          </a:pPr>
          <a:r>
            <a:rPr lang="en-AU">
              <a:solidFill>
                <a:schemeClr val="bg1"/>
              </a:solidFill>
              <a:ea typeface="Calibri"/>
              <a:cs typeface="Calibri"/>
            </a:rPr>
            <a:t>In the future, reports will automatically be published to the register. </a:t>
          </a:r>
        </a:p>
        <a:p>
          <a:pPr>
            <a:buFont typeface="Arial"/>
            <a:buChar char="•"/>
          </a:pPr>
          <a:r>
            <a:rPr lang="en-AU">
              <a:solidFill>
                <a:schemeClr val="bg1"/>
              </a:solidFill>
              <a:ea typeface="Calibri"/>
              <a:cs typeface="Calibri"/>
            </a:rPr>
            <a:t>Entities must ensure the report is accurate.</a:t>
          </a:r>
        </a:p>
        <a:p>
          <a:pPr>
            <a:buFont typeface="Arial"/>
            <a:buChar char="•"/>
          </a:pPr>
          <a:r>
            <a:rPr lang="en-AU">
              <a:solidFill>
                <a:schemeClr val="bg1"/>
              </a:solidFill>
              <a:ea typeface="Calibri"/>
              <a:cs typeface="Calibri"/>
            </a:rPr>
            <a:t>Reports should not contain confidential information or information that could identify suppliers or third parties.</a:t>
          </a:r>
          <a:endParaRPr lang="en-AU">
            <a:solidFill>
              <a:schemeClr val="bg1"/>
            </a:solidFill>
          </a:endParaRPr>
        </a:p>
      </dgm:t>
      <dgm:extLst>
        <a:ext uri="{E40237B7-FDA0-4F09-8148-C483321AD2D9}">
          <dgm14:cNvPr xmlns:dgm14="http://schemas.microsoft.com/office/drawing/2010/diagram" id="0" name="" descr="In the future, reports will automatically be published to the register. &#10;Entities must ensure the report is accurate.&#10;Reports should not contain confidential information or information that could identify suppliers or third parties.&#10;&#10;"/>
        </a:ext>
      </dgm:extLst>
    </dgm:pt>
    <dgm:pt modelId="{124423D3-4159-4DD7-9F44-A5547BCA55AB}" type="parTrans" cxnId="{85E550C2-CED5-4953-A7C2-8E4FC6D634F7}">
      <dgm:prSet/>
      <dgm:spPr/>
      <dgm:t>
        <a:bodyPr/>
        <a:lstStyle/>
        <a:p>
          <a:endParaRPr lang="en-AU"/>
        </a:p>
      </dgm:t>
    </dgm:pt>
    <dgm:pt modelId="{44EB07B0-274A-48F8-96BD-654E91C78E89}" type="sibTrans" cxnId="{85E550C2-CED5-4953-A7C2-8E4FC6D634F7}">
      <dgm:prSet/>
      <dgm:spPr>
        <a:solidFill>
          <a:srgbClr val="002C47"/>
        </a:solidFill>
        <a:ln>
          <a:noFill/>
        </a:ln>
      </dgm:spPr>
      <dgm:t>
        <a:bodyPr/>
        <a:lstStyle/>
        <a:p>
          <a:endParaRPr lang="en-AU"/>
        </a:p>
      </dgm:t>
    </dgm:pt>
    <dgm:pt modelId="{7ECEAEDC-13CB-470A-8774-8161A0FC6323}">
      <dgm:prSet phldrT="[Text]"/>
      <dgm:spPr>
        <a:solidFill>
          <a:srgbClr val="44546A"/>
        </a:solidFill>
        <a:ln>
          <a:noFill/>
        </a:ln>
      </dgm:spPr>
      <dgm:t>
        <a:bodyPr/>
        <a:lstStyle/>
        <a:p>
          <a:pPr>
            <a:buFont typeface="Arial"/>
            <a:buChar char="•"/>
          </a:pPr>
          <a:r>
            <a:rPr lang="en-AU">
              <a:solidFill>
                <a:schemeClr val="bg1"/>
              </a:solidFill>
              <a:ea typeface="Calibri"/>
              <a:cs typeface="Calibri"/>
            </a:rPr>
            <a:t>March and September are peak reporting periods. </a:t>
          </a:r>
        </a:p>
        <a:p>
          <a:pPr>
            <a:buFont typeface="Arial"/>
            <a:buChar char="•"/>
          </a:pPr>
          <a:r>
            <a:rPr lang="en-AU">
              <a:solidFill>
                <a:schemeClr val="bg1"/>
              </a:solidFill>
              <a:ea typeface="Calibri"/>
              <a:cs typeface="Calibri"/>
            </a:rPr>
            <a:t>We encourage entities to lodge reports and extension of time applications early. </a:t>
          </a:r>
          <a:endParaRPr lang="en-AU">
            <a:solidFill>
              <a:schemeClr val="bg1"/>
            </a:solidFill>
          </a:endParaRPr>
        </a:p>
      </dgm:t>
      <dgm:extLst>
        <a:ext uri="{E40237B7-FDA0-4F09-8148-C483321AD2D9}">
          <dgm14:cNvPr xmlns:dgm14="http://schemas.microsoft.com/office/drawing/2010/diagram" id="0" name="" descr="March and September are peak reporting periods. &#10;We encourage entities to lodge reports and extension of time applications early. &#10;"/>
        </a:ext>
      </dgm:extLst>
    </dgm:pt>
    <dgm:pt modelId="{CEEE44D2-66B5-4DAA-946C-6FAB5A0E8F50}" type="parTrans" cxnId="{DF8084D1-25E7-4CE5-B2B4-A28329E3770B}">
      <dgm:prSet/>
      <dgm:spPr/>
      <dgm:t>
        <a:bodyPr/>
        <a:lstStyle/>
        <a:p>
          <a:endParaRPr lang="en-AU"/>
        </a:p>
      </dgm:t>
    </dgm:pt>
    <dgm:pt modelId="{16109312-4608-43CE-8760-D7B92DFB11C1}" type="sibTrans" cxnId="{DF8084D1-25E7-4CE5-B2B4-A28329E3770B}">
      <dgm:prSet/>
      <dgm:spPr>
        <a:solidFill>
          <a:srgbClr val="002C47"/>
        </a:solidFill>
        <a:ln>
          <a:noFill/>
        </a:ln>
      </dgm:spPr>
      <dgm:t>
        <a:bodyPr/>
        <a:lstStyle/>
        <a:p>
          <a:endParaRPr lang="en-AU"/>
        </a:p>
      </dgm:t>
    </dgm:pt>
    <dgm:pt modelId="{223E90BC-2511-4CD0-B830-7AF2B5FDD116}">
      <dgm:prSet phldrT="[Text]"/>
      <dgm:spPr>
        <a:solidFill>
          <a:srgbClr val="44546A"/>
        </a:solidFill>
        <a:ln>
          <a:noFill/>
        </a:ln>
      </dgm:spPr>
      <dgm:t>
        <a:bodyPr/>
        <a:lstStyle/>
        <a:p>
          <a:pPr>
            <a:buFont typeface="Arial"/>
            <a:buChar char="•"/>
          </a:pPr>
          <a:r>
            <a:rPr lang="en-AU">
              <a:solidFill>
                <a:schemeClr val="bg1"/>
              </a:solidFill>
              <a:ea typeface="Calibri"/>
              <a:cs typeface="Calibri"/>
            </a:rPr>
            <a:t>Enquiries can be emailed to </a:t>
          </a:r>
          <a:r>
            <a:rPr lang="en-AU">
              <a:solidFill>
                <a:schemeClr val="bg1"/>
              </a:solidFill>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support@paymenttimes.gov.au</a:t>
          </a:r>
          <a:endParaRPr lang="en-AU">
            <a:solidFill>
              <a:schemeClr val="bg1"/>
            </a:solidFill>
          </a:endParaRPr>
        </a:p>
      </dgm:t>
      <dgm:extLst>
        <a:ext uri="{E40237B7-FDA0-4F09-8148-C483321AD2D9}">
          <dgm14:cNvPr xmlns:dgm14="http://schemas.microsoft.com/office/drawing/2010/diagram" id="0" name="" descr="Enquiries can be emailed to support@paymenttimes.gov.au&#10;"/>
        </a:ext>
      </dgm:extLst>
    </dgm:pt>
    <dgm:pt modelId="{5E7F05E4-3758-4FA4-A6CA-F01ADF5B6997}" type="parTrans" cxnId="{DA5DE06E-05CE-4585-973A-9662F552BAC3}">
      <dgm:prSet/>
      <dgm:spPr/>
      <dgm:t>
        <a:bodyPr/>
        <a:lstStyle/>
        <a:p>
          <a:endParaRPr lang="en-AU"/>
        </a:p>
      </dgm:t>
    </dgm:pt>
    <dgm:pt modelId="{C0B9CFC7-8BC6-4F78-818A-C1BDFE6506AF}" type="sibTrans" cxnId="{DA5DE06E-05CE-4585-973A-9662F552BAC3}">
      <dgm:prSet/>
      <dgm:spPr/>
      <dgm:t>
        <a:bodyPr/>
        <a:lstStyle/>
        <a:p>
          <a:endParaRPr lang="en-AU"/>
        </a:p>
      </dgm:t>
    </dgm:pt>
    <dgm:pt modelId="{4DC30A3F-08C4-4488-948A-F63C9BA55A0B}" type="pres">
      <dgm:prSet presAssocID="{77B9052C-BA4F-4AD8-9036-1E3B9B02444F}" presName="Name0" presStyleCnt="0">
        <dgm:presLayoutVars>
          <dgm:dir/>
          <dgm:resizeHandles val="exact"/>
        </dgm:presLayoutVars>
      </dgm:prSet>
      <dgm:spPr/>
    </dgm:pt>
    <dgm:pt modelId="{0D8AA255-932A-4064-A7FF-BC4FF434AC8D}" type="pres">
      <dgm:prSet presAssocID="{E615A25A-858C-43CF-BA63-DA80C273BFDF}" presName="node" presStyleLbl="node1" presStyleIdx="0" presStyleCnt="3">
        <dgm:presLayoutVars>
          <dgm:bulletEnabled val="1"/>
        </dgm:presLayoutVars>
      </dgm:prSet>
      <dgm:spPr/>
    </dgm:pt>
    <dgm:pt modelId="{12DE3D23-F791-4B2E-8F36-4CCCD3BD0884}" type="pres">
      <dgm:prSet presAssocID="{44EB07B0-274A-48F8-96BD-654E91C78E89}" presName="sibTrans" presStyleLbl="sibTrans2D1" presStyleIdx="0" presStyleCnt="2"/>
      <dgm:spPr/>
    </dgm:pt>
    <dgm:pt modelId="{0047F9BA-0C27-4283-ADFD-5ADD43871C09}" type="pres">
      <dgm:prSet presAssocID="{44EB07B0-274A-48F8-96BD-654E91C78E89}" presName="connectorText" presStyleLbl="sibTrans2D1" presStyleIdx="0" presStyleCnt="2"/>
      <dgm:spPr/>
    </dgm:pt>
    <dgm:pt modelId="{D64A6D91-7209-45B8-ACB9-26F4977E6C4D}" type="pres">
      <dgm:prSet presAssocID="{7ECEAEDC-13CB-470A-8774-8161A0FC6323}" presName="node" presStyleLbl="node1" presStyleIdx="1" presStyleCnt="3">
        <dgm:presLayoutVars>
          <dgm:bulletEnabled val="1"/>
        </dgm:presLayoutVars>
      </dgm:prSet>
      <dgm:spPr/>
    </dgm:pt>
    <dgm:pt modelId="{1225B31B-E390-485D-AC6E-8E8FB3B42388}" type="pres">
      <dgm:prSet presAssocID="{16109312-4608-43CE-8760-D7B92DFB11C1}" presName="sibTrans" presStyleLbl="sibTrans2D1" presStyleIdx="1" presStyleCnt="2"/>
      <dgm:spPr/>
    </dgm:pt>
    <dgm:pt modelId="{395066C7-FA42-4EBE-8A89-16B56D3B53D8}" type="pres">
      <dgm:prSet presAssocID="{16109312-4608-43CE-8760-D7B92DFB11C1}" presName="connectorText" presStyleLbl="sibTrans2D1" presStyleIdx="1" presStyleCnt="2"/>
      <dgm:spPr/>
    </dgm:pt>
    <dgm:pt modelId="{370D18AF-2CD2-4B74-8B84-ECB297C673B7}" type="pres">
      <dgm:prSet presAssocID="{223E90BC-2511-4CD0-B830-7AF2B5FDD116}" presName="node" presStyleLbl="node1" presStyleIdx="2" presStyleCnt="3">
        <dgm:presLayoutVars>
          <dgm:bulletEnabled val="1"/>
        </dgm:presLayoutVars>
      </dgm:prSet>
      <dgm:spPr/>
    </dgm:pt>
  </dgm:ptLst>
  <dgm:cxnLst>
    <dgm:cxn modelId="{4D431D0D-7063-4E7E-8802-04C1FFB73AE8}" type="presOf" srcId="{7ECEAEDC-13CB-470A-8774-8161A0FC6323}" destId="{D64A6D91-7209-45B8-ACB9-26F4977E6C4D}" srcOrd="0" destOrd="0" presId="urn:microsoft.com/office/officeart/2005/8/layout/process1"/>
    <dgm:cxn modelId="{43AF2C22-321C-4462-87E2-19C6625E1776}" type="presOf" srcId="{16109312-4608-43CE-8760-D7B92DFB11C1}" destId="{1225B31B-E390-485D-AC6E-8E8FB3B42388}" srcOrd="0" destOrd="0" presId="urn:microsoft.com/office/officeart/2005/8/layout/process1"/>
    <dgm:cxn modelId="{6561DC6C-181C-4BDD-923B-7A63D51DE7E0}" type="presOf" srcId="{223E90BC-2511-4CD0-B830-7AF2B5FDD116}" destId="{370D18AF-2CD2-4B74-8B84-ECB297C673B7}" srcOrd="0" destOrd="0" presId="urn:microsoft.com/office/officeart/2005/8/layout/process1"/>
    <dgm:cxn modelId="{899B376D-7C75-4171-8420-D29973CB2F0C}" type="presOf" srcId="{44EB07B0-274A-48F8-96BD-654E91C78E89}" destId="{12DE3D23-F791-4B2E-8F36-4CCCD3BD0884}" srcOrd="0" destOrd="0" presId="urn:microsoft.com/office/officeart/2005/8/layout/process1"/>
    <dgm:cxn modelId="{DA5DE06E-05CE-4585-973A-9662F552BAC3}" srcId="{77B9052C-BA4F-4AD8-9036-1E3B9B02444F}" destId="{223E90BC-2511-4CD0-B830-7AF2B5FDD116}" srcOrd="2" destOrd="0" parTransId="{5E7F05E4-3758-4FA4-A6CA-F01ADF5B6997}" sibTransId="{C0B9CFC7-8BC6-4F78-818A-C1BDFE6506AF}"/>
    <dgm:cxn modelId="{ED75C151-F677-40A2-B570-389C3EC26E81}" type="presOf" srcId="{44EB07B0-274A-48F8-96BD-654E91C78E89}" destId="{0047F9BA-0C27-4283-ADFD-5ADD43871C09}" srcOrd="1" destOrd="0" presId="urn:microsoft.com/office/officeart/2005/8/layout/process1"/>
    <dgm:cxn modelId="{9B91218F-9467-4E75-A59F-A44043C236E2}" type="presOf" srcId="{E615A25A-858C-43CF-BA63-DA80C273BFDF}" destId="{0D8AA255-932A-4064-A7FF-BC4FF434AC8D}" srcOrd="0" destOrd="0" presId="urn:microsoft.com/office/officeart/2005/8/layout/process1"/>
    <dgm:cxn modelId="{98C00996-A66B-4931-AB67-01B0A750646F}" type="presOf" srcId="{77B9052C-BA4F-4AD8-9036-1E3B9B02444F}" destId="{4DC30A3F-08C4-4488-948A-F63C9BA55A0B}" srcOrd="0" destOrd="0" presId="urn:microsoft.com/office/officeart/2005/8/layout/process1"/>
    <dgm:cxn modelId="{85E550C2-CED5-4953-A7C2-8E4FC6D634F7}" srcId="{77B9052C-BA4F-4AD8-9036-1E3B9B02444F}" destId="{E615A25A-858C-43CF-BA63-DA80C273BFDF}" srcOrd="0" destOrd="0" parTransId="{124423D3-4159-4DD7-9F44-A5547BCA55AB}" sibTransId="{44EB07B0-274A-48F8-96BD-654E91C78E89}"/>
    <dgm:cxn modelId="{A5460BCF-91A4-4BC8-9DA6-524C2335D2FF}" type="presOf" srcId="{16109312-4608-43CE-8760-D7B92DFB11C1}" destId="{395066C7-FA42-4EBE-8A89-16B56D3B53D8}" srcOrd="1" destOrd="0" presId="urn:microsoft.com/office/officeart/2005/8/layout/process1"/>
    <dgm:cxn modelId="{DF8084D1-25E7-4CE5-B2B4-A28329E3770B}" srcId="{77B9052C-BA4F-4AD8-9036-1E3B9B02444F}" destId="{7ECEAEDC-13CB-470A-8774-8161A0FC6323}" srcOrd="1" destOrd="0" parTransId="{CEEE44D2-66B5-4DAA-946C-6FAB5A0E8F50}" sibTransId="{16109312-4608-43CE-8760-D7B92DFB11C1}"/>
    <dgm:cxn modelId="{16FB1363-8A11-4601-A95C-A927D992CF38}" type="presParOf" srcId="{4DC30A3F-08C4-4488-948A-F63C9BA55A0B}" destId="{0D8AA255-932A-4064-A7FF-BC4FF434AC8D}" srcOrd="0" destOrd="0" presId="urn:microsoft.com/office/officeart/2005/8/layout/process1"/>
    <dgm:cxn modelId="{B11B841C-21A9-4469-BAEB-2DDDDADB0BFF}" type="presParOf" srcId="{4DC30A3F-08C4-4488-948A-F63C9BA55A0B}" destId="{12DE3D23-F791-4B2E-8F36-4CCCD3BD0884}" srcOrd="1" destOrd="0" presId="urn:microsoft.com/office/officeart/2005/8/layout/process1"/>
    <dgm:cxn modelId="{28B09A99-6467-4DAE-BA08-3067C6B84356}" type="presParOf" srcId="{12DE3D23-F791-4B2E-8F36-4CCCD3BD0884}" destId="{0047F9BA-0C27-4283-ADFD-5ADD43871C09}" srcOrd="0" destOrd="0" presId="urn:microsoft.com/office/officeart/2005/8/layout/process1"/>
    <dgm:cxn modelId="{3004BEFE-0B76-4C03-A8BD-D7CF232C3A79}" type="presParOf" srcId="{4DC30A3F-08C4-4488-948A-F63C9BA55A0B}" destId="{D64A6D91-7209-45B8-ACB9-26F4977E6C4D}" srcOrd="2" destOrd="0" presId="urn:microsoft.com/office/officeart/2005/8/layout/process1"/>
    <dgm:cxn modelId="{68618706-91B2-4AFD-8676-6DD0FF4BF894}" type="presParOf" srcId="{4DC30A3F-08C4-4488-948A-F63C9BA55A0B}" destId="{1225B31B-E390-485D-AC6E-8E8FB3B42388}" srcOrd="3" destOrd="0" presId="urn:microsoft.com/office/officeart/2005/8/layout/process1"/>
    <dgm:cxn modelId="{5BA21223-4246-4719-9F15-38FAECCD34CA}" type="presParOf" srcId="{1225B31B-E390-485D-AC6E-8E8FB3B42388}" destId="{395066C7-FA42-4EBE-8A89-16B56D3B53D8}" srcOrd="0" destOrd="0" presId="urn:microsoft.com/office/officeart/2005/8/layout/process1"/>
    <dgm:cxn modelId="{58126E77-3558-41DD-8967-E7C3160E7275}" type="presParOf" srcId="{4DC30A3F-08C4-4488-948A-F63C9BA55A0B}" destId="{370D18AF-2CD2-4B74-8B84-ECB297C673B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C568B-006F-41A1-BD9F-954FE7E6C19A}">
      <dsp:nvSpPr>
        <dsp:cNvPr id="0" name=""/>
        <dsp:cNvSpPr/>
      </dsp:nvSpPr>
      <dsp:spPr>
        <a:xfrm rot="10800000">
          <a:off x="424617" y="437"/>
          <a:ext cx="4792205" cy="1404700"/>
        </a:xfrm>
        <a:prstGeom prst="homePlate">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i="0" kern="1200"/>
            <a:t>Continuous Improvement &amp; Building Trust </a:t>
          </a:r>
        </a:p>
        <a:p>
          <a:pPr marL="0" lvl="0" indent="0" algn="ctr" defTabSz="711200">
            <a:lnSpc>
              <a:spcPct val="90000"/>
            </a:lnSpc>
            <a:spcBef>
              <a:spcPct val="0"/>
            </a:spcBef>
            <a:spcAft>
              <a:spcPct val="35000"/>
            </a:spcAft>
            <a:buFont typeface="Arial" panose="020B0604020202020204" pitchFamily="34" charset="0"/>
            <a:buNone/>
          </a:pPr>
          <a:r>
            <a:rPr lang="en-AU" sz="1200" b="0" i="0" kern="1200"/>
            <a:t>We look to deliver our functions with an understanding of issues faced by reporting entities when reporting, and to make compliance as easy as possible. </a:t>
          </a:r>
          <a:endParaRPr lang="en-AU" sz="1200" kern="1200"/>
        </a:p>
      </dsp:txBody>
      <dsp:txXfrm rot="10800000">
        <a:off x="775792" y="437"/>
        <a:ext cx="4441030" cy="1404700"/>
      </dsp:txXfrm>
    </dsp:sp>
    <dsp:sp modelId="{77AE8360-B2E8-4EFB-8E78-ED565B06F598}">
      <dsp:nvSpPr>
        <dsp:cNvPr id="0" name=""/>
        <dsp:cNvSpPr/>
      </dsp:nvSpPr>
      <dsp:spPr>
        <a:xfrm>
          <a:off x="0" y="9399"/>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60E7E2-27FD-4656-91C3-B8646785F4F4}">
      <dsp:nvSpPr>
        <dsp:cNvPr id="0" name=""/>
        <dsp:cNvSpPr/>
      </dsp:nvSpPr>
      <dsp:spPr>
        <a:xfrm rot="10800000">
          <a:off x="435516" y="1824451"/>
          <a:ext cx="4777672" cy="1404700"/>
        </a:xfrm>
        <a:prstGeom prst="homePlate">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i="0" kern="1200"/>
            <a:t>Being Risk-based &amp; Data Driven </a:t>
          </a:r>
        </a:p>
        <a:p>
          <a:pPr marL="0" lvl="0" indent="0" algn="ctr" defTabSz="711200">
            <a:lnSpc>
              <a:spcPct val="90000"/>
            </a:lnSpc>
            <a:spcBef>
              <a:spcPct val="0"/>
            </a:spcBef>
            <a:spcAft>
              <a:spcPct val="35000"/>
            </a:spcAft>
            <a:buFont typeface="Arial" panose="020B0604020202020204" pitchFamily="34" charset="0"/>
            <a:buNone/>
          </a:pPr>
          <a:r>
            <a:rPr lang="en-AU" sz="1200" b="0" i="0" kern="1200"/>
            <a:t>We use data collected under the Act and by other government agencies to reduce regulatory burden by ensuring compliance is targeted efficiently.</a:t>
          </a:r>
          <a:endParaRPr lang="en-AU" sz="1200" kern="1200"/>
        </a:p>
      </dsp:txBody>
      <dsp:txXfrm rot="10800000">
        <a:off x="786691" y="1824451"/>
        <a:ext cx="4426497" cy="1404700"/>
      </dsp:txXfrm>
    </dsp:sp>
    <dsp:sp modelId="{68892655-F8C2-43B0-99AC-0B86AAE18FDA}">
      <dsp:nvSpPr>
        <dsp:cNvPr id="0" name=""/>
        <dsp:cNvSpPr/>
      </dsp:nvSpPr>
      <dsp:spPr>
        <a:xfrm>
          <a:off x="0" y="1843836"/>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B33BF7-CC41-46BD-A1A0-870D21498B84}">
      <dsp:nvSpPr>
        <dsp:cNvPr id="0" name=""/>
        <dsp:cNvSpPr/>
      </dsp:nvSpPr>
      <dsp:spPr>
        <a:xfrm rot="10800000">
          <a:off x="447652" y="3648465"/>
          <a:ext cx="4761492" cy="1404700"/>
        </a:xfrm>
        <a:prstGeom prst="homePlat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i="0" kern="1200"/>
            <a:t>Collaboration &amp; Engagement </a:t>
          </a:r>
        </a:p>
        <a:p>
          <a:pPr marL="0" lvl="0" indent="0" algn="ctr" defTabSz="711200">
            <a:lnSpc>
              <a:spcPct val="90000"/>
            </a:lnSpc>
            <a:spcBef>
              <a:spcPct val="0"/>
            </a:spcBef>
            <a:spcAft>
              <a:spcPct val="35000"/>
            </a:spcAft>
            <a:buFont typeface="Arial" panose="020B0604020202020204" pitchFamily="34" charset="0"/>
            <a:buNone/>
          </a:pPr>
          <a:r>
            <a:rPr lang="en-AU" sz="1200" b="0" i="0" kern="1200"/>
            <a:t>We understand the complexity and effort needed to meet obligations under the Act will vary for different reporting entities. We welcome feedback from reporting entities and other users of the register to help us improve the delivery of our functions. </a:t>
          </a:r>
          <a:endParaRPr lang="en-AU" sz="1200" kern="1200"/>
        </a:p>
      </dsp:txBody>
      <dsp:txXfrm rot="10800000">
        <a:off x="798827" y="3648465"/>
        <a:ext cx="4410317" cy="1404700"/>
      </dsp:txXfrm>
    </dsp:sp>
    <dsp:sp modelId="{C3D27A12-F735-46E7-A2A8-82357EB33E44}">
      <dsp:nvSpPr>
        <dsp:cNvPr id="0" name=""/>
        <dsp:cNvSpPr/>
      </dsp:nvSpPr>
      <dsp:spPr>
        <a:xfrm>
          <a:off x="0" y="3648465"/>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8C568B-006F-41A1-BD9F-954FE7E6C19A}">
      <dsp:nvSpPr>
        <dsp:cNvPr id="0" name=""/>
        <dsp:cNvSpPr/>
      </dsp:nvSpPr>
      <dsp:spPr>
        <a:xfrm rot="10800000">
          <a:off x="424617" y="437"/>
          <a:ext cx="4792205" cy="1404700"/>
        </a:xfrm>
        <a:prstGeom prst="homePlate">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kern="1200"/>
            <a:t>New Legislation</a:t>
          </a:r>
        </a:p>
        <a:p>
          <a:pPr marL="0" lvl="0" indent="0" algn="ctr" defTabSz="711200">
            <a:lnSpc>
              <a:spcPct val="90000"/>
            </a:lnSpc>
            <a:spcBef>
              <a:spcPct val="0"/>
            </a:spcBef>
            <a:spcAft>
              <a:spcPct val="35000"/>
            </a:spcAft>
            <a:buFont typeface="Arial" panose="020B0604020202020204" pitchFamily="34" charset="0"/>
            <a:buNone/>
          </a:pPr>
          <a:r>
            <a:rPr lang="en-AU" sz="1200" b="0" i="0" kern="1200"/>
            <a:t>Payment Times Reporting Amendment Act 2024 and Payment Times Reporting Rules 2024</a:t>
          </a:r>
        </a:p>
        <a:p>
          <a:pPr marL="0" lvl="0" indent="0" algn="ctr" defTabSz="711200">
            <a:lnSpc>
              <a:spcPct val="90000"/>
            </a:lnSpc>
            <a:spcBef>
              <a:spcPct val="0"/>
            </a:spcBef>
            <a:spcAft>
              <a:spcPct val="35000"/>
            </a:spcAft>
            <a:buFont typeface="Arial" panose="020B0604020202020204" pitchFamily="34" charset="0"/>
            <a:buNone/>
          </a:pPr>
          <a:endParaRPr lang="en-AU" sz="1100" kern="1200"/>
        </a:p>
      </dsp:txBody>
      <dsp:txXfrm rot="10800000">
        <a:off x="775792" y="437"/>
        <a:ext cx="4441030" cy="1404700"/>
      </dsp:txXfrm>
    </dsp:sp>
    <dsp:sp modelId="{77AE8360-B2E8-4EFB-8E78-ED565B06F598}">
      <dsp:nvSpPr>
        <dsp:cNvPr id="0" name=""/>
        <dsp:cNvSpPr/>
      </dsp:nvSpPr>
      <dsp:spPr>
        <a:xfrm>
          <a:off x="0" y="9399"/>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C60E7E2-27FD-4656-91C3-B8646785F4F4}">
      <dsp:nvSpPr>
        <dsp:cNvPr id="0" name=""/>
        <dsp:cNvSpPr/>
      </dsp:nvSpPr>
      <dsp:spPr>
        <a:xfrm rot="10800000">
          <a:off x="435516" y="1824451"/>
          <a:ext cx="4777672" cy="1404700"/>
        </a:xfrm>
        <a:prstGeom prst="homePlate">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i="0" kern="1200"/>
            <a:t>Amended Regulator Powers</a:t>
          </a:r>
        </a:p>
        <a:p>
          <a:pPr marL="0" lvl="0" indent="0" algn="ctr" defTabSz="711200">
            <a:lnSpc>
              <a:spcPct val="90000"/>
            </a:lnSpc>
            <a:spcBef>
              <a:spcPct val="0"/>
            </a:spcBef>
            <a:spcAft>
              <a:spcPct val="35000"/>
            </a:spcAft>
            <a:buFont typeface="Arial" panose="020B0604020202020204" pitchFamily="34" charset="0"/>
            <a:buNone/>
          </a:pPr>
          <a:r>
            <a:rPr lang="en-AU" sz="1200" b="0" i="0" kern="1200"/>
            <a:t>Improving the efficiency of Scheme administration</a:t>
          </a:r>
          <a:endParaRPr lang="en-AU" sz="1050" b="0" kern="1200"/>
        </a:p>
      </dsp:txBody>
      <dsp:txXfrm rot="10800000">
        <a:off x="786691" y="1824451"/>
        <a:ext cx="4426497" cy="1404700"/>
      </dsp:txXfrm>
    </dsp:sp>
    <dsp:sp modelId="{68892655-F8C2-43B0-99AC-0B86AAE18FDA}">
      <dsp:nvSpPr>
        <dsp:cNvPr id="0" name=""/>
        <dsp:cNvSpPr/>
      </dsp:nvSpPr>
      <dsp:spPr>
        <a:xfrm>
          <a:off x="0" y="1843836"/>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2B33BF7-CC41-46BD-A1A0-870D21498B84}">
      <dsp:nvSpPr>
        <dsp:cNvPr id="0" name=""/>
        <dsp:cNvSpPr/>
      </dsp:nvSpPr>
      <dsp:spPr>
        <a:xfrm rot="10800000">
          <a:off x="447652" y="3648465"/>
          <a:ext cx="4761492" cy="1404700"/>
        </a:xfrm>
        <a:prstGeom prst="homePlate">
          <a:avLst/>
        </a:prstGeom>
        <a:solidFill>
          <a:srgbClr val="44546A"/>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9434" tIns="60960" rIns="113792"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AU" sz="1600" b="1" i="0" kern="1200"/>
            <a:t>Reporting Requirements</a:t>
          </a:r>
        </a:p>
        <a:p>
          <a:pPr marL="0" lvl="0" indent="0" algn="ctr" defTabSz="711200">
            <a:lnSpc>
              <a:spcPct val="90000"/>
            </a:lnSpc>
            <a:spcBef>
              <a:spcPct val="0"/>
            </a:spcBef>
            <a:spcAft>
              <a:spcPct val="35000"/>
            </a:spcAft>
            <a:buFont typeface="Arial" panose="020B0604020202020204" pitchFamily="34" charset="0"/>
            <a:buNone/>
          </a:pPr>
          <a:r>
            <a:rPr lang="en-AU" sz="1200" b="0" kern="1200"/>
            <a:t>New reporting entity definition, streamlined and consolidated reporting, and detailed calculation methodologies</a:t>
          </a:r>
        </a:p>
      </dsp:txBody>
      <dsp:txXfrm rot="10800000">
        <a:off x="798827" y="3648465"/>
        <a:ext cx="4410317" cy="1404700"/>
      </dsp:txXfrm>
    </dsp:sp>
    <dsp:sp modelId="{C3D27A12-F735-46E7-A2A8-82357EB33E44}">
      <dsp:nvSpPr>
        <dsp:cNvPr id="0" name=""/>
        <dsp:cNvSpPr/>
      </dsp:nvSpPr>
      <dsp:spPr>
        <a:xfrm>
          <a:off x="0" y="3648465"/>
          <a:ext cx="1404700" cy="1404700"/>
        </a:xfrm>
        <a:prstGeom prst="ellipse">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1A5F4E-D110-43FC-8EA2-44DC8790345D}">
      <dsp:nvSpPr>
        <dsp:cNvPr id="0" name=""/>
        <dsp:cNvSpPr/>
      </dsp:nvSpPr>
      <dsp:spPr>
        <a:xfrm>
          <a:off x="7293535" y="619487"/>
          <a:ext cx="1641228" cy="1641312"/>
        </a:xfrm>
        <a:prstGeom prst="ellipse">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2DFBE-70C4-4EB1-B6E0-59F76C51CA2F}">
      <dsp:nvSpPr>
        <dsp:cNvPr id="0" name=""/>
        <dsp:cNvSpPr/>
      </dsp:nvSpPr>
      <dsp:spPr>
        <a:xfrm>
          <a:off x="7348430" y="674207"/>
          <a:ext cx="1532141" cy="1531872"/>
        </a:xfrm>
        <a:prstGeom prst="ellipse">
          <a:avLst/>
        </a:prstGeom>
        <a:solidFill>
          <a:schemeClr val="lt1">
            <a:alpha val="90000"/>
            <a:hueOff val="0"/>
            <a:satOff val="0"/>
            <a:lumOff val="0"/>
            <a:alphaOff val="0"/>
          </a:schemeClr>
        </a:solidFill>
        <a:ln w="12700" cap="flat" cmpd="sng" algn="ctr">
          <a:solidFill>
            <a:srgbClr val="44546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b="1" kern="1200"/>
            <a:t>Payment Times Reporting Rules</a:t>
          </a:r>
        </a:p>
        <a:p>
          <a:pPr marL="0" lvl="0" indent="0" algn="ctr" defTabSz="577850">
            <a:lnSpc>
              <a:spcPct val="90000"/>
            </a:lnSpc>
            <a:spcBef>
              <a:spcPct val="0"/>
            </a:spcBef>
            <a:spcAft>
              <a:spcPct val="35000"/>
            </a:spcAft>
            <a:buNone/>
          </a:pPr>
          <a:r>
            <a:rPr lang="en-AU" sz="1300" kern="1200"/>
            <a:t>Sep 2024</a:t>
          </a:r>
        </a:p>
      </dsp:txBody>
      <dsp:txXfrm>
        <a:off x="7567307" y="893088"/>
        <a:ext cx="1094386" cy="1094112"/>
      </dsp:txXfrm>
    </dsp:sp>
    <dsp:sp modelId="{095C9BE8-9AC8-4AC7-864D-4B01B9B93DAA}">
      <dsp:nvSpPr>
        <dsp:cNvPr id="0" name=""/>
        <dsp:cNvSpPr/>
      </dsp:nvSpPr>
      <dsp:spPr>
        <a:xfrm rot="2700000">
          <a:off x="5590360" y="619372"/>
          <a:ext cx="1641254" cy="1641254"/>
        </a:xfrm>
        <a:prstGeom prst="teardrop">
          <a:avLst>
            <a:gd name="adj" fmla="val 100000"/>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FB0C1-F79B-4A48-B9CB-C81FA5815884}">
      <dsp:nvSpPr>
        <dsp:cNvPr id="0" name=""/>
        <dsp:cNvSpPr/>
      </dsp:nvSpPr>
      <dsp:spPr>
        <a:xfrm>
          <a:off x="5652307" y="674207"/>
          <a:ext cx="1532141" cy="1531872"/>
        </a:xfrm>
        <a:prstGeom prst="ellipse">
          <a:avLst/>
        </a:prstGeom>
        <a:solidFill>
          <a:schemeClr val="lt1">
            <a:alpha val="90000"/>
            <a:hueOff val="0"/>
            <a:satOff val="0"/>
            <a:lumOff val="0"/>
            <a:alphaOff val="0"/>
          </a:schemeClr>
        </a:solidFill>
        <a:ln w="12700" cap="flat" cmpd="sng" algn="ctr">
          <a:solidFill>
            <a:srgbClr val="44546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b="1" kern="1200"/>
            <a:t>Payment Times Reporting Amendment Act</a:t>
          </a:r>
        </a:p>
        <a:p>
          <a:pPr marL="0" lvl="0" indent="0" algn="ctr" defTabSz="577850">
            <a:lnSpc>
              <a:spcPct val="90000"/>
            </a:lnSpc>
            <a:spcBef>
              <a:spcPct val="0"/>
            </a:spcBef>
            <a:spcAft>
              <a:spcPct val="35000"/>
            </a:spcAft>
            <a:buNone/>
          </a:pPr>
          <a:r>
            <a:rPr lang="en-AU" sz="1300" kern="1200"/>
            <a:t>Jul 2024</a:t>
          </a:r>
        </a:p>
      </dsp:txBody>
      <dsp:txXfrm>
        <a:off x="5871184" y="893088"/>
        <a:ext cx="1094386" cy="1094112"/>
      </dsp:txXfrm>
    </dsp:sp>
    <dsp:sp modelId="{66F78C39-3FAF-47C7-ADB5-78C501E12A86}">
      <dsp:nvSpPr>
        <dsp:cNvPr id="0" name=""/>
        <dsp:cNvSpPr/>
      </dsp:nvSpPr>
      <dsp:spPr>
        <a:xfrm rot="2700000">
          <a:off x="3901275" y="619372"/>
          <a:ext cx="1641254" cy="1641254"/>
        </a:xfrm>
        <a:prstGeom prst="teardrop">
          <a:avLst>
            <a:gd name="adj" fmla="val 100000"/>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EB49E-D81C-48EC-8193-4CC45DA66E4B}">
      <dsp:nvSpPr>
        <dsp:cNvPr id="0" name=""/>
        <dsp:cNvSpPr/>
      </dsp:nvSpPr>
      <dsp:spPr>
        <a:xfrm>
          <a:off x="3956183" y="674207"/>
          <a:ext cx="1532141" cy="1531872"/>
        </a:xfrm>
        <a:prstGeom prst="ellipse">
          <a:avLst/>
        </a:prstGeom>
        <a:solidFill>
          <a:schemeClr val="lt1">
            <a:alpha val="90000"/>
            <a:hueOff val="0"/>
            <a:satOff val="0"/>
            <a:lumOff val="0"/>
            <a:alphaOff val="0"/>
          </a:schemeClr>
        </a:solidFill>
        <a:ln w="12700" cap="flat" cmpd="sng" algn="ctr">
          <a:solidFill>
            <a:srgbClr val="44546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b="1" kern="1200"/>
            <a:t>Government Response</a:t>
          </a:r>
        </a:p>
        <a:p>
          <a:pPr marL="0" lvl="0" indent="0" algn="ctr" defTabSz="577850">
            <a:lnSpc>
              <a:spcPct val="90000"/>
            </a:lnSpc>
            <a:spcBef>
              <a:spcPct val="0"/>
            </a:spcBef>
            <a:spcAft>
              <a:spcPct val="35000"/>
            </a:spcAft>
            <a:buNone/>
          </a:pPr>
          <a:r>
            <a:rPr lang="en-AU" sz="1300" kern="1200"/>
            <a:t>Dec 2023</a:t>
          </a:r>
        </a:p>
      </dsp:txBody>
      <dsp:txXfrm>
        <a:off x="4175061" y="893088"/>
        <a:ext cx="1094386" cy="1094112"/>
      </dsp:txXfrm>
    </dsp:sp>
    <dsp:sp modelId="{C5305F70-2B35-47C7-AEEF-9FDD4412B529}">
      <dsp:nvSpPr>
        <dsp:cNvPr id="0" name=""/>
        <dsp:cNvSpPr/>
      </dsp:nvSpPr>
      <dsp:spPr>
        <a:xfrm rot="2700000">
          <a:off x="2205151" y="619372"/>
          <a:ext cx="1641254" cy="1641254"/>
        </a:xfrm>
        <a:prstGeom prst="teardrop">
          <a:avLst>
            <a:gd name="adj" fmla="val 100000"/>
          </a:avLst>
        </a:prstGeom>
        <a:solidFill>
          <a:srgbClr val="4454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E4FF4-07DE-4B76-956D-1C98D77F6CDC}">
      <dsp:nvSpPr>
        <dsp:cNvPr id="0" name=""/>
        <dsp:cNvSpPr/>
      </dsp:nvSpPr>
      <dsp:spPr>
        <a:xfrm>
          <a:off x="2260060" y="674207"/>
          <a:ext cx="1532141" cy="1531872"/>
        </a:xfrm>
        <a:prstGeom prst="ellipse">
          <a:avLst/>
        </a:prstGeom>
        <a:solidFill>
          <a:schemeClr val="lt1">
            <a:alpha val="90000"/>
            <a:hueOff val="0"/>
            <a:satOff val="0"/>
            <a:lumOff val="0"/>
            <a:alphaOff val="0"/>
          </a:schemeClr>
        </a:solidFill>
        <a:ln w="12700" cap="flat" cmpd="sng" algn="ctr">
          <a:solidFill>
            <a:srgbClr val="44546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b="1" kern="1200"/>
            <a:t>Statutory Review</a:t>
          </a:r>
        </a:p>
        <a:p>
          <a:pPr marL="0" lvl="0" indent="0" algn="ctr" defTabSz="577850">
            <a:lnSpc>
              <a:spcPct val="90000"/>
            </a:lnSpc>
            <a:spcBef>
              <a:spcPct val="0"/>
            </a:spcBef>
            <a:spcAft>
              <a:spcPct val="35000"/>
            </a:spcAft>
            <a:buNone/>
          </a:pPr>
          <a:r>
            <a:rPr lang="en-AU" sz="1300" kern="1200"/>
            <a:t>June 2023</a:t>
          </a:r>
        </a:p>
      </dsp:txBody>
      <dsp:txXfrm>
        <a:off x="2478937" y="893088"/>
        <a:ext cx="1094386" cy="10941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D6F10D-AEE3-4583-9B4A-2DCE2E0508D8}">
      <dsp:nvSpPr>
        <dsp:cNvPr id="0" name=""/>
        <dsp:cNvSpPr/>
      </dsp:nvSpPr>
      <dsp:spPr>
        <a:xfrm>
          <a:off x="7293535" y="619487"/>
          <a:ext cx="1641228" cy="1641312"/>
        </a:xfrm>
        <a:prstGeom prst="ellipse">
          <a:avLst/>
        </a:prstGeom>
        <a:solidFill>
          <a:srgbClr val="CFD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1B16F4-9710-43BB-B0FA-9AB03E4C94BF}">
      <dsp:nvSpPr>
        <dsp:cNvPr id="0" name=""/>
        <dsp:cNvSpPr/>
      </dsp:nvSpPr>
      <dsp:spPr>
        <a:xfrm>
          <a:off x="7348430" y="674207"/>
          <a:ext cx="1532141" cy="1531872"/>
        </a:xfrm>
        <a:prstGeom prst="ellipse">
          <a:avLst/>
        </a:prstGeom>
        <a:solidFill>
          <a:schemeClr val="lt1">
            <a:alpha val="90000"/>
            <a:hueOff val="0"/>
            <a:satOff val="0"/>
            <a:lumOff val="0"/>
            <a:alphaOff val="0"/>
          </a:schemeClr>
        </a:solidFill>
        <a:ln w="12700" cap="flat" cmpd="sng" algn="ctr">
          <a:solidFill>
            <a:srgbClr val="CFD1D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t>New Reports Due </a:t>
          </a:r>
        </a:p>
        <a:p>
          <a:pPr marL="0" lvl="0" indent="0" algn="ctr" defTabSz="666750">
            <a:lnSpc>
              <a:spcPct val="90000"/>
            </a:lnSpc>
            <a:spcBef>
              <a:spcPct val="0"/>
            </a:spcBef>
            <a:spcAft>
              <a:spcPct val="35000"/>
            </a:spcAft>
            <a:buNone/>
          </a:pPr>
          <a:r>
            <a:rPr lang="en-AU" sz="1500" kern="1200"/>
            <a:t>Jun 2025</a:t>
          </a:r>
        </a:p>
      </dsp:txBody>
      <dsp:txXfrm>
        <a:off x="7567307" y="893088"/>
        <a:ext cx="1094386" cy="1094112"/>
      </dsp:txXfrm>
    </dsp:sp>
    <dsp:sp modelId="{1837673C-FDEC-40B9-B950-0B6C74B843BD}">
      <dsp:nvSpPr>
        <dsp:cNvPr id="0" name=""/>
        <dsp:cNvSpPr/>
      </dsp:nvSpPr>
      <dsp:spPr>
        <a:xfrm rot="2700000">
          <a:off x="5590360" y="619372"/>
          <a:ext cx="1641254" cy="1641254"/>
        </a:xfrm>
        <a:prstGeom prst="teardrop">
          <a:avLst>
            <a:gd name="adj" fmla="val 100000"/>
          </a:avLst>
        </a:prstGeom>
        <a:solidFill>
          <a:srgbClr val="CFD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CB61F-6EFD-4A0F-84FB-232D90CDBB11}">
      <dsp:nvSpPr>
        <dsp:cNvPr id="0" name=""/>
        <dsp:cNvSpPr/>
      </dsp:nvSpPr>
      <dsp:spPr>
        <a:xfrm>
          <a:off x="5652307" y="674207"/>
          <a:ext cx="1532141" cy="1531872"/>
        </a:xfrm>
        <a:prstGeom prst="ellipse">
          <a:avLst/>
        </a:prstGeom>
        <a:solidFill>
          <a:schemeClr val="lt1">
            <a:alpha val="90000"/>
            <a:hueOff val="0"/>
            <a:satOff val="0"/>
            <a:lumOff val="0"/>
            <a:alphaOff val="0"/>
          </a:schemeClr>
        </a:solidFill>
        <a:ln w="12700" cap="flat" cmpd="sng" algn="ctr">
          <a:solidFill>
            <a:srgbClr val="CFD1D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t>Education &amp; Engagement </a:t>
          </a:r>
        </a:p>
        <a:p>
          <a:pPr marL="0" lvl="0" indent="0" algn="ctr" defTabSz="666750">
            <a:lnSpc>
              <a:spcPct val="90000"/>
            </a:lnSpc>
            <a:spcBef>
              <a:spcPct val="0"/>
            </a:spcBef>
            <a:spcAft>
              <a:spcPct val="35000"/>
            </a:spcAft>
            <a:buNone/>
          </a:pPr>
          <a:r>
            <a:rPr lang="en-AU" sz="1500" kern="1200"/>
            <a:t>H1 2025</a:t>
          </a:r>
        </a:p>
      </dsp:txBody>
      <dsp:txXfrm>
        <a:off x="5871184" y="893088"/>
        <a:ext cx="1094386" cy="1094112"/>
      </dsp:txXfrm>
    </dsp:sp>
    <dsp:sp modelId="{2F7FDC19-4491-4CEC-A884-2465B453C85F}">
      <dsp:nvSpPr>
        <dsp:cNvPr id="0" name=""/>
        <dsp:cNvSpPr/>
      </dsp:nvSpPr>
      <dsp:spPr>
        <a:xfrm rot="2700000">
          <a:off x="3901275" y="619372"/>
          <a:ext cx="1641254" cy="1641254"/>
        </a:xfrm>
        <a:prstGeom prst="teardrop">
          <a:avLst>
            <a:gd name="adj" fmla="val 100000"/>
          </a:avLst>
        </a:prstGeom>
        <a:solidFill>
          <a:srgbClr val="CFD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20CF1B-B2EE-4E2A-B6BF-CA3C041A8EFB}">
      <dsp:nvSpPr>
        <dsp:cNvPr id="0" name=""/>
        <dsp:cNvSpPr/>
      </dsp:nvSpPr>
      <dsp:spPr>
        <a:xfrm>
          <a:off x="3956183" y="674207"/>
          <a:ext cx="1532141" cy="1531872"/>
        </a:xfrm>
        <a:prstGeom prst="ellipse">
          <a:avLst/>
        </a:prstGeom>
        <a:solidFill>
          <a:schemeClr val="lt1">
            <a:alpha val="90000"/>
            <a:hueOff val="0"/>
            <a:satOff val="0"/>
            <a:lumOff val="0"/>
            <a:alphaOff val="0"/>
          </a:schemeClr>
        </a:solidFill>
        <a:ln w="12700" cap="flat" cmpd="sng" algn="ctr">
          <a:solidFill>
            <a:srgbClr val="CFD1D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t>Guidance Published</a:t>
          </a:r>
        </a:p>
        <a:p>
          <a:pPr marL="0" lvl="0" indent="0" algn="ctr" defTabSz="666750">
            <a:lnSpc>
              <a:spcPct val="90000"/>
            </a:lnSpc>
            <a:spcBef>
              <a:spcPct val="0"/>
            </a:spcBef>
            <a:spcAft>
              <a:spcPct val="35000"/>
            </a:spcAft>
            <a:buNone/>
          </a:pPr>
          <a:r>
            <a:rPr lang="en-AU" sz="1500" kern="1200"/>
            <a:t>Nov 2024</a:t>
          </a:r>
        </a:p>
      </dsp:txBody>
      <dsp:txXfrm>
        <a:off x="4175061" y="893088"/>
        <a:ext cx="1094386" cy="1094112"/>
      </dsp:txXfrm>
    </dsp:sp>
    <dsp:sp modelId="{C5305F70-2B35-47C7-AEEF-9FDD4412B529}">
      <dsp:nvSpPr>
        <dsp:cNvPr id="0" name=""/>
        <dsp:cNvSpPr/>
      </dsp:nvSpPr>
      <dsp:spPr>
        <a:xfrm rot="2700000">
          <a:off x="2205151" y="619372"/>
          <a:ext cx="1641254" cy="1641254"/>
        </a:xfrm>
        <a:prstGeom prst="teardrop">
          <a:avLst>
            <a:gd name="adj" fmla="val 100000"/>
          </a:avLst>
        </a:prstGeom>
        <a:solidFill>
          <a:srgbClr val="CFD1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4E4FF4-07DE-4B76-956D-1C98D77F6CDC}">
      <dsp:nvSpPr>
        <dsp:cNvPr id="0" name=""/>
        <dsp:cNvSpPr/>
      </dsp:nvSpPr>
      <dsp:spPr>
        <a:xfrm>
          <a:off x="2260060" y="674207"/>
          <a:ext cx="1532141" cy="1531872"/>
        </a:xfrm>
        <a:prstGeom prst="ellipse">
          <a:avLst/>
        </a:prstGeom>
        <a:solidFill>
          <a:schemeClr val="lt1">
            <a:alpha val="90000"/>
            <a:hueOff val="0"/>
            <a:satOff val="0"/>
            <a:lumOff val="0"/>
            <a:alphaOff val="0"/>
          </a:schemeClr>
        </a:solidFill>
        <a:ln w="12700" cap="flat" cmpd="sng" algn="ctr">
          <a:solidFill>
            <a:srgbClr val="CFD1D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AU" sz="1500" b="1" kern="1200"/>
            <a:t>Guidance Consultation </a:t>
          </a:r>
        </a:p>
        <a:p>
          <a:pPr marL="0" lvl="0" indent="0" algn="ctr" defTabSz="666750">
            <a:lnSpc>
              <a:spcPct val="90000"/>
            </a:lnSpc>
            <a:spcBef>
              <a:spcPct val="0"/>
            </a:spcBef>
            <a:spcAft>
              <a:spcPct val="35000"/>
            </a:spcAft>
            <a:buNone/>
          </a:pPr>
          <a:r>
            <a:rPr lang="en-AU" sz="1500" kern="1200"/>
            <a:t>Oct 2024</a:t>
          </a:r>
        </a:p>
      </dsp:txBody>
      <dsp:txXfrm>
        <a:off x="2478937" y="893088"/>
        <a:ext cx="1094386" cy="10941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F5850-6E2F-4076-BF40-EFDB7B053FBD}">
      <dsp:nvSpPr>
        <dsp:cNvPr id="0" name=""/>
        <dsp:cNvSpPr/>
      </dsp:nvSpPr>
      <dsp:spPr>
        <a:xfrm>
          <a:off x="452474" y="809842"/>
          <a:ext cx="1789433" cy="1564190"/>
        </a:xfrm>
        <a:prstGeom prst="rightArrow">
          <a:avLst>
            <a:gd name="adj1" fmla="val 70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AU" sz="1300" kern="1200"/>
            <a:t>New reporting commences</a:t>
          </a:r>
        </a:p>
      </dsp:txBody>
      <dsp:txXfrm>
        <a:off x="899832" y="1044471"/>
        <a:ext cx="872349" cy="1094933"/>
      </dsp:txXfrm>
    </dsp:sp>
    <dsp:sp modelId="{7B1F2646-F076-4A56-BEB5-CA1E6DC24041}">
      <dsp:nvSpPr>
        <dsp:cNvPr id="0" name=""/>
        <dsp:cNvSpPr/>
      </dsp:nvSpPr>
      <dsp:spPr>
        <a:xfrm>
          <a:off x="5115" y="1144579"/>
          <a:ext cx="894716" cy="89471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AU" sz="2100" kern="1200"/>
            <a:t>Jul 2024</a:t>
          </a:r>
        </a:p>
      </dsp:txBody>
      <dsp:txXfrm>
        <a:off x="136143" y="1275607"/>
        <a:ext cx="632660" cy="632660"/>
      </dsp:txXfrm>
    </dsp:sp>
    <dsp:sp modelId="{D6F16E29-44F5-45AA-9EDE-103A28655A6A}">
      <dsp:nvSpPr>
        <dsp:cNvPr id="0" name=""/>
        <dsp:cNvSpPr/>
      </dsp:nvSpPr>
      <dsp:spPr>
        <a:xfrm>
          <a:off x="2801105" y="809842"/>
          <a:ext cx="1789433" cy="1564190"/>
        </a:xfrm>
        <a:prstGeom prst="rightArrow">
          <a:avLst>
            <a:gd name="adj1" fmla="val 70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AU" sz="1300" kern="1200"/>
            <a:t>End of first reporting period</a:t>
          </a:r>
        </a:p>
      </dsp:txBody>
      <dsp:txXfrm>
        <a:off x="3248463" y="1044471"/>
        <a:ext cx="872349" cy="1094933"/>
      </dsp:txXfrm>
    </dsp:sp>
    <dsp:sp modelId="{7AAF45C5-2FAD-4ED7-A259-767B7243E36D}">
      <dsp:nvSpPr>
        <dsp:cNvPr id="0" name=""/>
        <dsp:cNvSpPr/>
      </dsp:nvSpPr>
      <dsp:spPr>
        <a:xfrm>
          <a:off x="2353747" y="1144579"/>
          <a:ext cx="894716" cy="89471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AU" sz="2100" kern="1200"/>
            <a:t>Dec 2024</a:t>
          </a:r>
        </a:p>
      </dsp:txBody>
      <dsp:txXfrm>
        <a:off x="2484775" y="1275607"/>
        <a:ext cx="632660" cy="632660"/>
      </dsp:txXfrm>
    </dsp:sp>
    <dsp:sp modelId="{86A175AB-4179-4FDF-9762-078338699661}">
      <dsp:nvSpPr>
        <dsp:cNvPr id="0" name=""/>
        <dsp:cNvSpPr/>
      </dsp:nvSpPr>
      <dsp:spPr>
        <a:xfrm>
          <a:off x="5149736" y="809842"/>
          <a:ext cx="1789433" cy="1564190"/>
        </a:xfrm>
        <a:prstGeom prst="rightArrow">
          <a:avLst>
            <a:gd name="adj1" fmla="val 70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AU" sz="1300" kern="1200"/>
            <a:t>First reports due</a:t>
          </a:r>
        </a:p>
      </dsp:txBody>
      <dsp:txXfrm>
        <a:off x="5597095" y="1044471"/>
        <a:ext cx="872349" cy="1094933"/>
      </dsp:txXfrm>
    </dsp:sp>
    <dsp:sp modelId="{36DB2069-33F2-41AA-9502-1328AF975649}">
      <dsp:nvSpPr>
        <dsp:cNvPr id="0" name=""/>
        <dsp:cNvSpPr/>
      </dsp:nvSpPr>
      <dsp:spPr>
        <a:xfrm>
          <a:off x="4702378" y="1144579"/>
          <a:ext cx="894716" cy="89471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AU" sz="2100" kern="1200"/>
            <a:t>Jun 2025</a:t>
          </a:r>
        </a:p>
      </dsp:txBody>
      <dsp:txXfrm>
        <a:off x="4833406" y="1275607"/>
        <a:ext cx="632660" cy="632660"/>
      </dsp:txXfrm>
    </dsp:sp>
    <dsp:sp modelId="{DEA87B29-CCE2-4F1C-A2BB-9C3E2F01BA8D}">
      <dsp:nvSpPr>
        <dsp:cNvPr id="0" name=""/>
        <dsp:cNvSpPr/>
      </dsp:nvSpPr>
      <dsp:spPr>
        <a:xfrm>
          <a:off x="7498368" y="809842"/>
          <a:ext cx="1789433" cy="1564190"/>
        </a:xfrm>
        <a:prstGeom prst="rightArrow">
          <a:avLst>
            <a:gd name="adj1" fmla="val 70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AU" sz="1300" b="1" kern="1200"/>
            <a:t>Slow &amp; fast payers </a:t>
          </a:r>
          <a:r>
            <a:rPr lang="en-AU" sz="1300" kern="1200"/>
            <a:t>identifiable</a:t>
          </a:r>
        </a:p>
      </dsp:txBody>
      <dsp:txXfrm>
        <a:off x="7945726" y="1044471"/>
        <a:ext cx="872349" cy="1094933"/>
      </dsp:txXfrm>
    </dsp:sp>
    <dsp:sp modelId="{85E3882B-B256-4406-8E24-8989E1A6C16F}">
      <dsp:nvSpPr>
        <dsp:cNvPr id="0" name=""/>
        <dsp:cNvSpPr/>
      </dsp:nvSpPr>
      <dsp:spPr>
        <a:xfrm>
          <a:off x="7051009" y="1144579"/>
          <a:ext cx="894716" cy="89471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AU" sz="2100" kern="1200"/>
            <a:t>Oct 2025</a:t>
          </a:r>
        </a:p>
      </dsp:txBody>
      <dsp:txXfrm>
        <a:off x="7182037" y="1275607"/>
        <a:ext cx="632660" cy="632660"/>
      </dsp:txXfrm>
    </dsp:sp>
    <dsp:sp modelId="{5C26AEA7-07C1-47AD-9B5D-2510F2083B26}">
      <dsp:nvSpPr>
        <dsp:cNvPr id="0" name=""/>
        <dsp:cNvSpPr/>
      </dsp:nvSpPr>
      <dsp:spPr>
        <a:xfrm>
          <a:off x="9846999" y="809842"/>
          <a:ext cx="1789433" cy="1564190"/>
        </a:xfrm>
        <a:prstGeom prst="rightArrow">
          <a:avLst>
            <a:gd name="adj1" fmla="val 70000"/>
            <a:gd name="adj2" fmla="val 5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16510" bIns="8255" numCol="1" spcCol="1270" anchor="ctr" anchorCtr="0">
          <a:noAutofit/>
        </a:bodyPr>
        <a:lstStyle/>
        <a:p>
          <a:pPr marL="0" lvl="0" indent="0" algn="ctr" defTabSz="577850">
            <a:lnSpc>
              <a:spcPct val="90000"/>
            </a:lnSpc>
            <a:spcBef>
              <a:spcPct val="0"/>
            </a:spcBef>
            <a:spcAft>
              <a:spcPct val="35000"/>
            </a:spcAft>
            <a:buNone/>
          </a:pPr>
          <a:r>
            <a:rPr lang="en-AU" sz="1300" b="1" kern="1200"/>
            <a:t>Slow payer directions</a:t>
          </a:r>
          <a:endParaRPr lang="en-AU" sz="1300" kern="1200"/>
        </a:p>
      </dsp:txBody>
      <dsp:txXfrm>
        <a:off x="10294358" y="1044471"/>
        <a:ext cx="872349" cy="1094933"/>
      </dsp:txXfrm>
    </dsp:sp>
    <dsp:sp modelId="{B62F4DC1-1481-4E14-BA65-CDE895A8C1C5}">
      <dsp:nvSpPr>
        <dsp:cNvPr id="0" name=""/>
        <dsp:cNvSpPr/>
      </dsp:nvSpPr>
      <dsp:spPr>
        <a:xfrm>
          <a:off x="9399641" y="1144579"/>
          <a:ext cx="894716" cy="89471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AU" sz="2100" kern="1200"/>
            <a:t>Apr 2026</a:t>
          </a:r>
        </a:p>
      </dsp:txBody>
      <dsp:txXfrm>
        <a:off x="9530669" y="1275607"/>
        <a:ext cx="632660" cy="6326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5FA6E-D436-47B1-BF32-B6C01B9852F7}">
      <dsp:nvSpPr>
        <dsp:cNvPr id="0" name=""/>
        <dsp:cNvSpPr/>
      </dsp:nvSpPr>
      <dsp:spPr>
        <a:xfrm>
          <a:off x="1031" y="0"/>
          <a:ext cx="2681670" cy="46842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b="1" kern="1200"/>
            <a:t>Information Sheets</a:t>
          </a:r>
        </a:p>
      </dsp:txBody>
      <dsp:txXfrm>
        <a:off x="1031" y="0"/>
        <a:ext cx="2681670" cy="1405268"/>
      </dsp:txXfrm>
    </dsp:sp>
    <dsp:sp modelId="{6DCC5AE8-9139-47E3-B1D9-DB74BD4AF1E2}">
      <dsp:nvSpPr>
        <dsp:cNvPr id="0" name=""/>
        <dsp:cNvSpPr/>
      </dsp:nvSpPr>
      <dsp:spPr>
        <a:xfrm>
          <a:off x="269198" y="1406640"/>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INFO 9</a:t>
          </a:r>
        </a:p>
        <a:p>
          <a:pPr marL="0" lvl="0" indent="0" algn="ctr" defTabSz="755650">
            <a:lnSpc>
              <a:spcPct val="90000"/>
            </a:lnSpc>
            <a:spcBef>
              <a:spcPct val="0"/>
            </a:spcBef>
            <a:spcAft>
              <a:spcPct val="35000"/>
            </a:spcAft>
            <a:buNone/>
          </a:pPr>
          <a:r>
            <a:rPr lang="en-AU" sz="1700" i="1" kern="1200"/>
            <a:t>Transition to the new Scheme</a:t>
          </a:r>
        </a:p>
      </dsp:txBody>
      <dsp:txXfrm>
        <a:off x="310565" y="1448007"/>
        <a:ext cx="2062602" cy="1329624"/>
      </dsp:txXfrm>
    </dsp:sp>
    <dsp:sp modelId="{6A565A49-10AE-45C8-ACF7-BC6FC75179CC}">
      <dsp:nvSpPr>
        <dsp:cNvPr id="0" name=""/>
        <dsp:cNvSpPr/>
      </dsp:nvSpPr>
      <dsp:spPr>
        <a:xfrm>
          <a:off x="269198" y="3036285"/>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INFO 10</a:t>
          </a:r>
        </a:p>
        <a:p>
          <a:pPr marL="0" lvl="0" indent="0" algn="ctr" defTabSz="755650">
            <a:lnSpc>
              <a:spcPct val="90000"/>
            </a:lnSpc>
            <a:spcBef>
              <a:spcPct val="0"/>
            </a:spcBef>
            <a:spcAft>
              <a:spcPct val="35000"/>
            </a:spcAft>
            <a:buNone/>
          </a:pPr>
          <a:r>
            <a:rPr lang="en-AU" sz="1700" i="1" kern="1200"/>
            <a:t>Reforms to payment times reporting</a:t>
          </a:r>
        </a:p>
      </dsp:txBody>
      <dsp:txXfrm>
        <a:off x="310565" y="3077652"/>
        <a:ext cx="2062602" cy="1329624"/>
      </dsp:txXfrm>
    </dsp:sp>
    <dsp:sp modelId="{F488F5FF-9EC2-4F8B-96B2-2F6ECE5D64D8}">
      <dsp:nvSpPr>
        <dsp:cNvPr id="0" name=""/>
        <dsp:cNvSpPr/>
      </dsp:nvSpPr>
      <dsp:spPr>
        <a:xfrm>
          <a:off x="2883826" y="0"/>
          <a:ext cx="2681670" cy="46842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b="1" kern="1200"/>
            <a:t>Guidance Notes</a:t>
          </a:r>
        </a:p>
      </dsp:txBody>
      <dsp:txXfrm>
        <a:off x="2883826" y="0"/>
        <a:ext cx="2681670" cy="1405268"/>
      </dsp:txXfrm>
    </dsp:sp>
    <dsp:sp modelId="{2CEDE2E3-349F-474A-BBCA-78771C5943CF}">
      <dsp:nvSpPr>
        <dsp:cNvPr id="0" name=""/>
        <dsp:cNvSpPr/>
      </dsp:nvSpPr>
      <dsp:spPr>
        <a:xfrm>
          <a:off x="3151993" y="1406640"/>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Consultation</a:t>
          </a:r>
        </a:p>
        <a:p>
          <a:pPr marL="0" lvl="0" indent="0" algn="ctr" defTabSz="755650">
            <a:lnSpc>
              <a:spcPct val="90000"/>
            </a:lnSpc>
            <a:spcBef>
              <a:spcPct val="0"/>
            </a:spcBef>
            <a:spcAft>
              <a:spcPct val="35000"/>
            </a:spcAft>
            <a:buNone/>
          </a:pPr>
          <a:r>
            <a:rPr lang="en-AU" sz="1700" kern="1200"/>
            <a:t>Virtual sessions &amp; submissions</a:t>
          </a:r>
        </a:p>
      </dsp:txBody>
      <dsp:txXfrm>
        <a:off x="3193360" y="1448007"/>
        <a:ext cx="2062602" cy="1329624"/>
      </dsp:txXfrm>
    </dsp:sp>
    <dsp:sp modelId="{6A908687-7EAB-496A-8C23-F949D7F23FEB}">
      <dsp:nvSpPr>
        <dsp:cNvPr id="0" name=""/>
        <dsp:cNvSpPr/>
      </dsp:nvSpPr>
      <dsp:spPr>
        <a:xfrm>
          <a:off x="3151993" y="3036285"/>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Publication</a:t>
          </a:r>
          <a:endParaRPr lang="en-AU" sz="1700" kern="1200"/>
        </a:p>
        <a:p>
          <a:pPr marL="0" lvl="0" indent="0" algn="ctr" defTabSz="755650">
            <a:lnSpc>
              <a:spcPct val="90000"/>
            </a:lnSpc>
            <a:spcBef>
              <a:spcPct val="0"/>
            </a:spcBef>
            <a:spcAft>
              <a:spcPct val="35000"/>
            </a:spcAft>
            <a:buNone/>
          </a:pPr>
          <a:r>
            <a:rPr lang="en-AU" sz="1700" kern="1200">
              <a:latin typeface="Calibri Light" panose="020F0302020204030204"/>
            </a:rPr>
            <a:t>November</a:t>
          </a:r>
          <a:r>
            <a:rPr lang="en-AU" sz="1700" kern="1200"/>
            <a:t> 2024</a:t>
          </a:r>
        </a:p>
      </dsp:txBody>
      <dsp:txXfrm>
        <a:off x="3193360" y="3077652"/>
        <a:ext cx="2062602" cy="1329624"/>
      </dsp:txXfrm>
    </dsp:sp>
    <dsp:sp modelId="{F387F2D0-EC92-4531-827D-C2FD4E46A86B}">
      <dsp:nvSpPr>
        <dsp:cNvPr id="0" name=""/>
        <dsp:cNvSpPr/>
      </dsp:nvSpPr>
      <dsp:spPr>
        <a:xfrm>
          <a:off x="5766622" y="0"/>
          <a:ext cx="2681670" cy="4684227"/>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b="1" kern="1200"/>
            <a:t>Communications &amp; Engagement</a:t>
          </a:r>
        </a:p>
      </dsp:txBody>
      <dsp:txXfrm>
        <a:off x="5766622" y="0"/>
        <a:ext cx="2681670" cy="1405268"/>
      </dsp:txXfrm>
    </dsp:sp>
    <dsp:sp modelId="{E6807409-A6DF-4825-B246-5B1E44A14B0F}">
      <dsp:nvSpPr>
        <dsp:cNvPr id="0" name=""/>
        <dsp:cNvSpPr/>
      </dsp:nvSpPr>
      <dsp:spPr>
        <a:xfrm>
          <a:off x="6034789" y="1406640"/>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Education &amp; Engagement</a:t>
          </a:r>
        </a:p>
        <a:p>
          <a:pPr marL="0" lvl="0" indent="0" algn="ctr" defTabSz="755650">
            <a:lnSpc>
              <a:spcPct val="90000"/>
            </a:lnSpc>
            <a:spcBef>
              <a:spcPct val="0"/>
            </a:spcBef>
            <a:spcAft>
              <a:spcPct val="35000"/>
            </a:spcAft>
            <a:buNone/>
          </a:pPr>
          <a:r>
            <a:rPr lang="en-AU" sz="1700" kern="1200"/>
            <a:t>Information sessions, liaison forums</a:t>
          </a:r>
        </a:p>
      </dsp:txBody>
      <dsp:txXfrm>
        <a:off x="6076156" y="1448007"/>
        <a:ext cx="2062602" cy="1329624"/>
      </dsp:txXfrm>
    </dsp:sp>
    <dsp:sp modelId="{30C16765-6D12-4F43-BAC2-F43C071C0771}">
      <dsp:nvSpPr>
        <dsp:cNvPr id="0" name=""/>
        <dsp:cNvSpPr/>
      </dsp:nvSpPr>
      <dsp:spPr>
        <a:xfrm>
          <a:off x="6034789" y="3036285"/>
          <a:ext cx="2145336" cy="1412358"/>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AU" sz="1700" b="1" kern="1200"/>
            <a:t>Regulator Website</a:t>
          </a:r>
        </a:p>
        <a:p>
          <a:pPr marL="0" lvl="0" indent="0" algn="ctr" defTabSz="755650">
            <a:lnSpc>
              <a:spcPct val="90000"/>
            </a:lnSpc>
            <a:spcBef>
              <a:spcPct val="0"/>
            </a:spcBef>
            <a:spcAft>
              <a:spcPct val="35000"/>
            </a:spcAft>
            <a:buNone/>
          </a:pPr>
          <a:r>
            <a:rPr lang="en-AU" sz="1700" kern="1200"/>
            <a:t>News article, FAQs</a:t>
          </a:r>
        </a:p>
      </dsp:txBody>
      <dsp:txXfrm>
        <a:off x="6076156" y="3077652"/>
        <a:ext cx="2062602" cy="13296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AA255-932A-4064-A7FF-BC4FF434AC8D}">
      <dsp:nvSpPr>
        <dsp:cNvPr id="0" name=""/>
        <dsp:cNvSpPr/>
      </dsp:nvSpPr>
      <dsp:spPr>
        <a:xfrm>
          <a:off x="9895" y="1835692"/>
          <a:ext cx="2957628" cy="2523226"/>
        </a:xfrm>
        <a:prstGeom prst="roundRect">
          <a:avLst>
            <a:gd name="adj" fmla="val 10000"/>
          </a:avLst>
        </a:prstGeom>
        <a:solidFill>
          <a:srgbClr val="4454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In the future, reports will automatically be published to the register. </a:t>
          </a:r>
        </a:p>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Entities must ensure the report is accurate.</a:t>
          </a:r>
        </a:p>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Reports should not contain confidential information or information that could identify suppliers or third parties.</a:t>
          </a:r>
          <a:endParaRPr lang="en-AU" sz="1600" kern="1200">
            <a:solidFill>
              <a:schemeClr val="bg1"/>
            </a:solidFill>
          </a:endParaRPr>
        </a:p>
      </dsp:txBody>
      <dsp:txXfrm>
        <a:off x="83798" y="1909595"/>
        <a:ext cx="2809822" cy="2375420"/>
      </dsp:txXfrm>
    </dsp:sp>
    <dsp:sp modelId="{12DE3D23-F791-4B2E-8F36-4CCCD3BD0884}">
      <dsp:nvSpPr>
        <dsp:cNvPr id="0" name=""/>
        <dsp:cNvSpPr/>
      </dsp:nvSpPr>
      <dsp:spPr>
        <a:xfrm>
          <a:off x="3263286" y="2730560"/>
          <a:ext cx="627017" cy="733491"/>
        </a:xfrm>
        <a:prstGeom prst="rightArrow">
          <a:avLst>
            <a:gd name="adj1" fmla="val 60000"/>
            <a:gd name="adj2" fmla="val 50000"/>
          </a:avLst>
        </a:prstGeom>
        <a:solidFill>
          <a:srgbClr val="002C4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a:p>
      </dsp:txBody>
      <dsp:txXfrm>
        <a:off x="3263286" y="2877258"/>
        <a:ext cx="438912" cy="440095"/>
      </dsp:txXfrm>
    </dsp:sp>
    <dsp:sp modelId="{D64A6D91-7209-45B8-ACB9-26F4977E6C4D}">
      <dsp:nvSpPr>
        <dsp:cNvPr id="0" name=""/>
        <dsp:cNvSpPr/>
      </dsp:nvSpPr>
      <dsp:spPr>
        <a:xfrm>
          <a:off x="4150574" y="1835692"/>
          <a:ext cx="2957628" cy="2523226"/>
        </a:xfrm>
        <a:prstGeom prst="roundRect">
          <a:avLst>
            <a:gd name="adj" fmla="val 10000"/>
          </a:avLst>
        </a:prstGeom>
        <a:solidFill>
          <a:srgbClr val="4454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March and September are peak reporting periods. </a:t>
          </a:r>
        </a:p>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We encourage entities to lodge reports and extension of time applications early. </a:t>
          </a:r>
          <a:endParaRPr lang="en-AU" sz="1600" kern="1200">
            <a:solidFill>
              <a:schemeClr val="bg1"/>
            </a:solidFill>
          </a:endParaRPr>
        </a:p>
      </dsp:txBody>
      <dsp:txXfrm>
        <a:off x="4224477" y="1909595"/>
        <a:ext cx="2809822" cy="2375420"/>
      </dsp:txXfrm>
    </dsp:sp>
    <dsp:sp modelId="{1225B31B-E390-485D-AC6E-8E8FB3B42388}">
      <dsp:nvSpPr>
        <dsp:cNvPr id="0" name=""/>
        <dsp:cNvSpPr/>
      </dsp:nvSpPr>
      <dsp:spPr>
        <a:xfrm>
          <a:off x="7403965" y="2730560"/>
          <a:ext cx="627017" cy="733491"/>
        </a:xfrm>
        <a:prstGeom prst="rightArrow">
          <a:avLst>
            <a:gd name="adj1" fmla="val 60000"/>
            <a:gd name="adj2" fmla="val 50000"/>
          </a:avLst>
        </a:prstGeom>
        <a:solidFill>
          <a:srgbClr val="002C4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AU" sz="1300" kern="1200"/>
        </a:p>
      </dsp:txBody>
      <dsp:txXfrm>
        <a:off x="7403965" y="2877258"/>
        <a:ext cx="438912" cy="440095"/>
      </dsp:txXfrm>
    </dsp:sp>
    <dsp:sp modelId="{370D18AF-2CD2-4B74-8B84-ECB297C673B7}">
      <dsp:nvSpPr>
        <dsp:cNvPr id="0" name=""/>
        <dsp:cNvSpPr/>
      </dsp:nvSpPr>
      <dsp:spPr>
        <a:xfrm>
          <a:off x="8291254" y="1835692"/>
          <a:ext cx="2957628" cy="2523226"/>
        </a:xfrm>
        <a:prstGeom prst="roundRect">
          <a:avLst>
            <a:gd name="adj" fmla="val 10000"/>
          </a:avLst>
        </a:prstGeom>
        <a:solidFill>
          <a:srgbClr val="44546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a:buNone/>
          </a:pPr>
          <a:r>
            <a:rPr lang="en-AU" sz="1600" kern="1200">
              <a:solidFill>
                <a:schemeClr val="bg1"/>
              </a:solidFill>
              <a:ea typeface="Calibri"/>
              <a:cs typeface="Calibri"/>
            </a:rPr>
            <a:t>Enquiries can be emailed to </a:t>
          </a:r>
          <a:r>
            <a:rPr lang="en-AU" sz="1600" kern="1200">
              <a:solidFill>
                <a:schemeClr val="bg1"/>
              </a:solidFill>
              <a:ea typeface="Calibri"/>
              <a:cs typeface="Calibri"/>
              <a:hlinkClick xmlns:r="http://schemas.openxmlformats.org/officeDocument/2006/relationships" r:id="rId1">
                <a:extLst>
                  <a:ext uri="{A12FA001-AC4F-418D-AE19-62706E023703}">
                    <ahyp:hlinkClr xmlns:ahyp="http://schemas.microsoft.com/office/drawing/2018/hyperlinkcolor" val="tx"/>
                  </a:ext>
                </a:extLst>
              </a:hlinkClick>
            </a:rPr>
            <a:t>support@paymenttimes.gov.au</a:t>
          </a:r>
          <a:endParaRPr lang="en-AU" sz="1600" kern="1200">
            <a:solidFill>
              <a:schemeClr val="bg1"/>
            </a:solidFill>
          </a:endParaRPr>
        </a:p>
      </dsp:txBody>
      <dsp:txXfrm>
        <a:off x="8365157" y="1909595"/>
        <a:ext cx="2809822" cy="2375420"/>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BC75107-C999-4C44-8D55-FDDB2C36D884}" type="datetimeFigureOut">
              <a:rPr lang="en-AU" smtClean="0"/>
              <a:t>1/10/2024</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EA6CC5-426F-49D0-8E98-A353B0D78513}" type="slidenum">
              <a:rPr lang="en-AU" smtClean="0"/>
              <a:t>‹#›</a:t>
            </a:fld>
            <a:endParaRPr lang="en-AU"/>
          </a:p>
        </p:txBody>
      </p:sp>
    </p:spTree>
    <p:extLst>
      <p:ext uri="{BB962C8B-B14F-4D97-AF65-F5344CB8AC3E}">
        <p14:creationId xmlns:p14="http://schemas.microsoft.com/office/powerpoint/2010/main" val="1478776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a:t>
            </a:fld>
            <a:endParaRPr lang="en-AU"/>
          </a:p>
        </p:txBody>
      </p:sp>
    </p:spTree>
    <p:extLst>
      <p:ext uri="{BB962C8B-B14F-4D97-AF65-F5344CB8AC3E}">
        <p14:creationId xmlns:p14="http://schemas.microsoft.com/office/powerpoint/2010/main" val="359423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10</a:t>
            </a:fld>
            <a:endParaRPr lang="en-AU"/>
          </a:p>
        </p:txBody>
      </p:sp>
    </p:spTree>
    <p:extLst>
      <p:ext uri="{BB962C8B-B14F-4D97-AF65-F5344CB8AC3E}">
        <p14:creationId xmlns:p14="http://schemas.microsoft.com/office/powerpoint/2010/main" val="146369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11</a:t>
            </a:fld>
            <a:endParaRPr lang="en-AU"/>
          </a:p>
        </p:txBody>
      </p:sp>
    </p:spTree>
    <p:extLst>
      <p:ext uri="{BB962C8B-B14F-4D97-AF65-F5344CB8AC3E}">
        <p14:creationId xmlns:p14="http://schemas.microsoft.com/office/powerpoint/2010/main" val="2666631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12</a:t>
            </a:fld>
            <a:endParaRPr lang="en-AU"/>
          </a:p>
        </p:txBody>
      </p:sp>
    </p:spTree>
    <p:extLst>
      <p:ext uri="{BB962C8B-B14F-4D97-AF65-F5344CB8AC3E}">
        <p14:creationId xmlns:p14="http://schemas.microsoft.com/office/powerpoint/2010/main" val="195521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13</a:t>
            </a:fld>
            <a:endParaRPr lang="en-AU"/>
          </a:p>
        </p:txBody>
      </p:sp>
    </p:spTree>
    <p:extLst>
      <p:ext uri="{BB962C8B-B14F-4D97-AF65-F5344CB8AC3E}">
        <p14:creationId xmlns:p14="http://schemas.microsoft.com/office/powerpoint/2010/main" val="256544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14</a:t>
            </a:fld>
            <a:endParaRPr lang="en-AU"/>
          </a:p>
        </p:txBody>
      </p:sp>
    </p:spTree>
    <p:extLst>
      <p:ext uri="{BB962C8B-B14F-4D97-AF65-F5344CB8AC3E}">
        <p14:creationId xmlns:p14="http://schemas.microsoft.com/office/powerpoint/2010/main" val="1165563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15</a:t>
            </a:fld>
            <a:endParaRPr lang="en-AU"/>
          </a:p>
        </p:txBody>
      </p:sp>
    </p:spTree>
    <p:extLst>
      <p:ext uri="{BB962C8B-B14F-4D97-AF65-F5344CB8AC3E}">
        <p14:creationId xmlns:p14="http://schemas.microsoft.com/office/powerpoint/2010/main" val="404417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16</a:t>
            </a:fld>
            <a:endParaRPr lang="en-AU"/>
          </a:p>
        </p:txBody>
      </p:sp>
    </p:spTree>
    <p:extLst>
      <p:ext uri="{BB962C8B-B14F-4D97-AF65-F5344CB8AC3E}">
        <p14:creationId xmlns:p14="http://schemas.microsoft.com/office/powerpoint/2010/main" val="25169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17</a:t>
            </a:fld>
            <a:endParaRPr lang="en-AU"/>
          </a:p>
        </p:txBody>
      </p:sp>
    </p:spTree>
    <p:extLst>
      <p:ext uri="{BB962C8B-B14F-4D97-AF65-F5344CB8AC3E}">
        <p14:creationId xmlns:p14="http://schemas.microsoft.com/office/powerpoint/2010/main" val="158077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18</a:t>
            </a:fld>
            <a:endParaRPr lang="en-AU"/>
          </a:p>
        </p:txBody>
      </p:sp>
    </p:spTree>
    <p:extLst>
      <p:ext uri="{BB962C8B-B14F-4D97-AF65-F5344CB8AC3E}">
        <p14:creationId xmlns:p14="http://schemas.microsoft.com/office/powerpoint/2010/main" val="2187007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19</a:t>
            </a:fld>
            <a:endParaRPr lang="en-AU"/>
          </a:p>
        </p:txBody>
      </p:sp>
    </p:spTree>
    <p:extLst>
      <p:ext uri="{BB962C8B-B14F-4D97-AF65-F5344CB8AC3E}">
        <p14:creationId xmlns:p14="http://schemas.microsoft.com/office/powerpoint/2010/main" val="1689185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2</a:t>
            </a:fld>
            <a:endParaRPr lang="en-AU"/>
          </a:p>
        </p:txBody>
      </p:sp>
    </p:spTree>
    <p:extLst>
      <p:ext uri="{BB962C8B-B14F-4D97-AF65-F5344CB8AC3E}">
        <p14:creationId xmlns:p14="http://schemas.microsoft.com/office/powerpoint/2010/main" val="2021086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20</a:t>
            </a:fld>
            <a:endParaRPr lang="en-AU"/>
          </a:p>
        </p:txBody>
      </p:sp>
    </p:spTree>
    <p:extLst>
      <p:ext uri="{BB962C8B-B14F-4D97-AF65-F5344CB8AC3E}">
        <p14:creationId xmlns:p14="http://schemas.microsoft.com/office/powerpoint/2010/main" val="3010301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21</a:t>
            </a:fld>
            <a:endParaRPr lang="en-AU"/>
          </a:p>
        </p:txBody>
      </p:sp>
    </p:spTree>
    <p:extLst>
      <p:ext uri="{BB962C8B-B14F-4D97-AF65-F5344CB8AC3E}">
        <p14:creationId xmlns:p14="http://schemas.microsoft.com/office/powerpoint/2010/main" val="1136002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22</a:t>
            </a:fld>
            <a:endParaRPr lang="en-AU"/>
          </a:p>
        </p:txBody>
      </p:sp>
    </p:spTree>
    <p:extLst>
      <p:ext uri="{BB962C8B-B14F-4D97-AF65-F5344CB8AC3E}">
        <p14:creationId xmlns:p14="http://schemas.microsoft.com/office/powerpoint/2010/main" val="56433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23</a:t>
            </a:fld>
            <a:endParaRPr lang="en-AU"/>
          </a:p>
        </p:txBody>
      </p:sp>
    </p:spTree>
    <p:extLst>
      <p:ext uri="{BB962C8B-B14F-4D97-AF65-F5344CB8AC3E}">
        <p14:creationId xmlns:p14="http://schemas.microsoft.com/office/powerpoint/2010/main" val="3380596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3</a:t>
            </a:fld>
            <a:endParaRPr lang="en-AU"/>
          </a:p>
        </p:txBody>
      </p:sp>
    </p:spTree>
    <p:extLst>
      <p:ext uri="{BB962C8B-B14F-4D97-AF65-F5344CB8AC3E}">
        <p14:creationId xmlns:p14="http://schemas.microsoft.com/office/powerpoint/2010/main" val="170484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4</a:t>
            </a:fld>
            <a:endParaRPr lang="en-AU"/>
          </a:p>
        </p:txBody>
      </p:sp>
    </p:spTree>
    <p:extLst>
      <p:ext uri="{BB962C8B-B14F-4D97-AF65-F5344CB8AC3E}">
        <p14:creationId xmlns:p14="http://schemas.microsoft.com/office/powerpoint/2010/main" val="24165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5</a:t>
            </a:fld>
            <a:endParaRPr lang="en-AU"/>
          </a:p>
        </p:txBody>
      </p:sp>
    </p:spTree>
    <p:extLst>
      <p:ext uri="{BB962C8B-B14F-4D97-AF65-F5344CB8AC3E}">
        <p14:creationId xmlns:p14="http://schemas.microsoft.com/office/powerpoint/2010/main" val="1544534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defRPr/>
            </a:pPr>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6</a:t>
            </a:fld>
            <a:endParaRPr lang="en-AU"/>
          </a:p>
        </p:txBody>
      </p:sp>
    </p:spTree>
    <p:extLst>
      <p:ext uri="{BB962C8B-B14F-4D97-AF65-F5344CB8AC3E}">
        <p14:creationId xmlns:p14="http://schemas.microsoft.com/office/powerpoint/2010/main" val="2061945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7</a:t>
            </a:fld>
            <a:endParaRPr lang="en-AU"/>
          </a:p>
        </p:txBody>
      </p:sp>
    </p:spTree>
    <p:extLst>
      <p:ext uri="{BB962C8B-B14F-4D97-AF65-F5344CB8AC3E}">
        <p14:creationId xmlns:p14="http://schemas.microsoft.com/office/powerpoint/2010/main" val="2792586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8</a:t>
            </a:fld>
            <a:endParaRPr lang="en-AU"/>
          </a:p>
        </p:txBody>
      </p:sp>
    </p:spTree>
    <p:extLst>
      <p:ext uri="{BB962C8B-B14F-4D97-AF65-F5344CB8AC3E}">
        <p14:creationId xmlns:p14="http://schemas.microsoft.com/office/powerpoint/2010/main" val="129463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0EA6CC5-426F-49D0-8E98-A353B0D78513}" type="slidenum">
              <a:rPr lang="en-AU" smtClean="0"/>
              <a:t>9</a:t>
            </a:fld>
            <a:endParaRPr lang="en-AU"/>
          </a:p>
        </p:txBody>
      </p:sp>
    </p:spTree>
    <p:extLst>
      <p:ext uri="{BB962C8B-B14F-4D97-AF65-F5344CB8AC3E}">
        <p14:creationId xmlns:p14="http://schemas.microsoft.com/office/powerpoint/2010/main" val="260355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A7F0-31D7-4AFA-AC94-76EAC355C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C186B5-4AC5-46C4-9256-FAB4B13F3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2334C0D-0B38-4158-A4A4-D49376631B79}"/>
              </a:ext>
            </a:extLst>
          </p:cNvPr>
          <p:cNvSpPr>
            <a:spLocks noGrp="1"/>
          </p:cNvSpPr>
          <p:nvPr>
            <p:ph type="dt" sz="half" idx="10"/>
          </p:nvPr>
        </p:nvSpPr>
        <p:spPr/>
        <p:txBody>
          <a:bodyPr/>
          <a:lstStyle/>
          <a:p>
            <a:fld id="{D7CB9D2C-2214-453F-8CF1-E27DA5C1482E}" type="datetime1">
              <a:rPr lang="en-AU" smtClean="0"/>
              <a:t>1/10/2024</a:t>
            </a:fld>
            <a:endParaRPr lang="en-AU"/>
          </a:p>
        </p:txBody>
      </p:sp>
      <p:sp>
        <p:nvSpPr>
          <p:cNvPr id="5" name="Footer Placeholder 4">
            <a:extLst>
              <a:ext uri="{FF2B5EF4-FFF2-40B4-BE49-F238E27FC236}">
                <a16:creationId xmlns:a16="http://schemas.microsoft.com/office/drawing/2014/main" id="{96FEDE2A-2AB7-4598-AFFC-C5D1A6DB21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4979B5-EA3C-4B6E-98D5-5C58A02CA76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169667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0F4C-B898-4639-8869-D059BD5E7ED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E3D8EB-9EE2-4606-A712-E8FF244BB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16A512-594D-44B6-8EE4-1136187AC671}"/>
              </a:ext>
            </a:extLst>
          </p:cNvPr>
          <p:cNvSpPr>
            <a:spLocks noGrp="1"/>
          </p:cNvSpPr>
          <p:nvPr>
            <p:ph type="dt" sz="half" idx="10"/>
          </p:nvPr>
        </p:nvSpPr>
        <p:spPr/>
        <p:txBody>
          <a:bodyPr/>
          <a:lstStyle/>
          <a:p>
            <a:fld id="{31C3C106-36B3-4A48-9517-DDAFAFCFA136}" type="datetime1">
              <a:rPr lang="en-AU" smtClean="0"/>
              <a:t>1/10/2024</a:t>
            </a:fld>
            <a:endParaRPr lang="en-AU"/>
          </a:p>
        </p:txBody>
      </p:sp>
      <p:sp>
        <p:nvSpPr>
          <p:cNvPr id="5" name="Footer Placeholder 4">
            <a:extLst>
              <a:ext uri="{FF2B5EF4-FFF2-40B4-BE49-F238E27FC236}">
                <a16:creationId xmlns:a16="http://schemas.microsoft.com/office/drawing/2014/main" id="{C51B3A58-8729-407C-AE1F-732EE7FC7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06DD1F-2D45-4860-9D01-A692433444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56839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B77E-80C2-45C5-91BE-13B4BB1B96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FBD5F44-C3AC-4443-B75B-5C028C71B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72A52D-CFE6-45DF-ABCA-E2E8EA06EB4D}"/>
              </a:ext>
            </a:extLst>
          </p:cNvPr>
          <p:cNvSpPr>
            <a:spLocks noGrp="1"/>
          </p:cNvSpPr>
          <p:nvPr>
            <p:ph type="dt" sz="half" idx="10"/>
          </p:nvPr>
        </p:nvSpPr>
        <p:spPr/>
        <p:txBody>
          <a:bodyPr/>
          <a:lstStyle/>
          <a:p>
            <a:fld id="{989E44AB-F634-4840-8524-CE1728708772}" type="datetime1">
              <a:rPr lang="en-AU" smtClean="0"/>
              <a:t>1/10/2024</a:t>
            </a:fld>
            <a:endParaRPr lang="en-AU"/>
          </a:p>
        </p:txBody>
      </p:sp>
      <p:sp>
        <p:nvSpPr>
          <p:cNvPr id="5" name="Footer Placeholder 4">
            <a:extLst>
              <a:ext uri="{FF2B5EF4-FFF2-40B4-BE49-F238E27FC236}">
                <a16:creationId xmlns:a16="http://schemas.microsoft.com/office/drawing/2014/main" id="{4F826649-3FBE-4DB3-A2A1-3FC4E58C4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17E4E2-BAD1-4C76-9DCE-1301A737B887}"/>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26808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3A7F0-31D7-4AFA-AC94-76EAC355C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C186B5-4AC5-46C4-9256-FAB4B13F3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2334C0D-0B38-4158-A4A4-D49376631B79}"/>
              </a:ext>
            </a:extLst>
          </p:cNvPr>
          <p:cNvSpPr>
            <a:spLocks noGrp="1"/>
          </p:cNvSpPr>
          <p:nvPr>
            <p:ph type="dt" sz="half" idx="10"/>
          </p:nvPr>
        </p:nvSpPr>
        <p:spPr/>
        <p:txBody>
          <a:bodyPr/>
          <a:lstStyle/>
          <a:p>
            <a:fld id="{D7CB9D2C-2214-453F-8CF1-E27DA5C1482E}" type="datetime1">
              <a:rPr lang="en-AU" smtClean="0"/>
              <a:t>1/10/2024</a:t>
            </a:fld>
            <a:endParaRPr lang="en-AU"/>
          </a:p>
        </p:txBody>
      </p:sp>
      <p:sp>
        <p:nvSpPr>
          <p:cNvPr id="5" name="Footer Placeholder 4">
            <a:extLst>
              <a:ext uri="{FF2B5EF4-FFF2-40B4-BE49-F238E27FC236}">
                <a16:creationId xmlns:a16="http://schemas.microsoft.com/office/drawing/2014/main" id="{96FEDE2A-2AB7-4598-AFFC-C5D1A6DB21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C4979B5-EA3C-4B6E-98D5-5C58A02CA76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46968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F26E-53EF-4C46-87CA-9B2BE9CE96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A8D82C-D958-4CAE-ABF6-F4E22E360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7A2530-7137-40BD-8311-01F87287CB9E}"/>
              </a:ext>
            </a:extLst>
          </p:cNvPr>
          <p:cNvSpPr>
            <a:spLocks noGrp="1"/>
          </p:cNvSpPr>
          <p:nvPr>
            <p:ph type="dt" sz="half" idx="10"/>
          </p:nvPr>
        </p:nvSpPr>
        <p:spPr/>
        <p:txBody>
          <a:bodyPr/>
          <a:lstStyle/>
          <a:p>
            <a:fld id="{A7AF8635-AA3F-41E1-965F-A957E1E10157}" type="datetime1">
              <a:rPr lang="en-AU" smtClean="0"/>
              <a:t>1/10/2024</a:t>
            </a:fld>
            <a:endParaRPr lang="en-AU"/>
          </a:p>
        </p:txBody>
      </p:sp>
      <p:sp>
        <p:nvSpPr>
          <p:cNvPr id="5" name="Footer Placeholder 4">
            <a:extLst>
              <a:ext uri="{FF2B5EF4-FFF2-40B4-BE49-F238E27FC236}">
                <a16:creationId xmlns:a16="http://schemas.microsoft.com/office/drawing/2014/main" id="{5B37E248-02A0-4686-9725-DA95C87716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EE6938-068E-4732-A646-FEBE1B90788E}"/>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825891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2C2-0BCE-47DC-9579-07618497D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54E773-EC04-4161-AA09-2922F2602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00201-E385-4C23-9A28-A0252E8B70B4}"/>
              </a:ext>
            </a:extLst>
          </p:cNvPr>
          <p:cNvSpPr>
            <a:spLocks noGrp="1"/>
          </p:cNvSpPr>
          <p:nvPr>
            <p:ph type="dt" sz="half" idx="10"/>
          </p:nvPr>
        </p:nvSpPr>
        <p:spPr/>
        <p:txBody>
          <a:bodyPr/>
          <a:lstStyle/>
          <a:p>
            <a:fld id="{C9EA9F55-8045-4EA8-B725-64275F62F7EA}" type="datetime1">
              <a:rPr lang="en-AU" smtClean="0"/>
              <a:t>1/10/2024</a:t>
            </a:fld>
            <a:endParaRPr lang="en-AU"/>
          </a:p>
        </p:txBody>
      </p:sp>
      <p:sp>
        <p:nvSpPr>
          <p:cNvPr id="5" name="Footer Placeholder 4">
            <a:extLst>
              <a:ext uri="{FF2B5EF4-FFF2-40B4-BE49-F238E27FC236}">
                <a16:creationId xmlns:a16="http://schemas.microsoft.com/office/drawing/2014/main" id="{17301247-46AB-4C88-82DF-76E720552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888A22-7F3C-4712-994E-46EAFC79EB6B}"/>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4074841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2411-581D-4303-93FA-C616785CD6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FE2B7B-4C22-475C-B035-29DFD4C00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852329-8B49-4C9D-8D74-EABE9FBD2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E559881-6864-4C1D-9719-6328CC0B516A}"/>
              </a:ext>
            </a:extLst>
          </p:cNvPr>
          <p:cNvSpPr>
            <a:spLocks noGrp="1"/>
          </p:cNvSpPr>
          <p:nvPr>
            <p:ph type="dt" sz="half" idx="10"/>
          </p:nvPr>
        </p:nvSpPr>
        <p:spPr/>
        <p:txBody>
          <a:bodyPr/>
          <a:lstStyle/>
          <a:p>
            <a:fld id="{B72094DB-EB36-4D4C-9D05-3429429EF253}" type="datetime1">
              <a:rPr lang="en-AU" smtClean="0"/>
              <a:t>1/10/2024</a:t>
            </a:fld>
            <a:endParaRPr lang="en-AU"/>
          </a:p>
        </p:txBody>
      </p:sp>
      <p:sp>
        <p:nvSpPr>
          <p:cNvPr id="6" name="Footer Placeholder 5">
            <a:extLst>
              <a:ext uri="{FF2B5EF4-FFF2-40B4-BE49-F238E27FC236}">
                <a16:creationId xmlns:a16="http://schemas.microsoft.com/office/drawing/2014/main" id="{ED1E5320-80B7-4D53-A90C-C84E56472E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E2A8FF-CEC7-4B3C-853D-CE556D532931}"/>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579142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6DE5-4F48-438B-87D0-51A23FB92DD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204A61-BE05-4086-B0A6-9FD47E871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E973E-6F46-41FA-BA16-550C33EF9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B62DEF0-7697-47AB-BA56-64C149FC9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1ABFF-35CA-4709-BA65-7014A4938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57CA324-87BB-4A01-8108-81D58D086BFF}"/>
              </a:ext>
            </a:extLst>
          </p:cNvPr>
          <p:cNvSpPr>
            <a:spLocks noGrp="1"/>
          </p:cNvSpPr>
          <p:nvPr>
            <p:ph type="dt" sz="half" idx="10"/>
          </p:nvPr>
        </p:nvSpPr>
        <p:spPr/>
        <p:txBody>
          <a:bodyPr/>
          <a:lstStyle/>
          <a:p>
            <a:fld id="{DD240FDD-29CE-437D-9F65-33000ACA3DDC}" type="datetime1">
              <a:rPr lang="en-AU" smtClean="0"/>
              <a:t>1/10/2024</a:t>
            </a:fld>
            <a:endParaRPr lang="en-AU"/>
          </a:p>
        </p:txBody>
      </p:sp>
      <p:sp>
        <p:nvSpPr>
          <p:cNvPr id="8" name="Footer Placeholder 7">
            <a:extLst>
              <a:ext uri="{FF2B5EF4-FFF2-40B4-BE49-F238E27FC236}">
                <a16:creationId xmlns:a16="http://schemas.microsoft.com/office/drawing/2014/main" id="{5FC73D4E-C70B-477E-ACC7-CEDB49F36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C3F4FC4-DE1D-4056-9D5E-C18B1E9540D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98734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DDCB-4D00-4C57-8D13-6EB6B410E0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461FC8C-64C9-496D-9B7E-D99F1047CB68}"/>
              </a:ext>
            </a:extLst>
          </p:cNvPr>
          <p:cNvSpPr>
            <a:spLocks noGrp="1"/>
          </p:cNvSpPr>
          <p:nvPr>
            <p:ph type="dt" sz="half" idx="10"/>
          </p:nvPr>
        </p:nvSpPr>
        <p:spPr/>
        <p:txBody>
          <a:bodyPr/>
          <a:lstStyle/>
          <a:p>
            <a:fld id="{E0835169-51EF-49FD-A814-D2624256C059}" type="datetime1">
              <a:rPr lang="en-AU" smtClean="0"/>
              <a:t>1/10/2024</a:t>
            </a:fld>
            <a:endParaRPr lang="en-AU"/>
          </a:p>
        </p:txBody>
      </p:sp>
      <p:sp>
        <p:nvSpPr>
          <p:cNvPr id="4" name="Footer Placeholder 3">
            <a:extLst>
              <a:ext uri="{FF2B5EF4-FFF2-40B4-BE49-F238E27FC236}">
                <a16:creationId xmlns:a16="http://schemas.microsoft.com/office/drawing/2014/main" id="{EEF4F048-6D26-4C38-8BBD-3720C365D2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7FEFA4-9143-44D3-BD75-0847EF869920}"/>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263280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C3850-AB75-4F0E-ACB4-2C5D141AA410}"/>
              </a:ext>
            </a:extLst>
          </p:cNvPr>
          <p:cNvSpPr>
            <a:spLocks noGrp="1"/>
          </p:cNvSpPr>
          <p:nvPr>
            <p:ph type="dt" sz="half" idx="10"/>
          </p:nvPr>
        </p:nvSpPr>
        <p:spPr/>
        <p:txBody>
          <a:bodyPr/>
          <a:lstStyle/>
          <a:p>
            <a:fld id="{C66FA800-2F81-41CF-B51A-558D0C69DCAE}" type="datetime1">
              <a:rPr lang="en-AU" smtClean="0"/>
              <a:t>1/10/2024</a:t>
            </a:fld>
            <a:endParaRPr lang="en-AU"/>
          </a:p>
        </p:txBody>
      </p:sp>
      <p:sp>
        <p:nvSpPr>
          <p:cNvPr id="3" name="Footer Placeholder 2">
            <a:extLst>
              <a:ext uri="{FF2B5EF4-FFF2-40B4-BE49-F238E27FC236}">
                <a16:creationId xmlns:a16="http://schemas.microsoft.com/office/drawing/2014/main" id="{4B0E0420-D025-469F-AA8D-506193517F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AB2BB0E-732C-4E16-B9D2-ECB3EFEB782C}"/>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70390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FECE-602E-4264-B2A0-0A4BB28A0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285935-43B4-41AB-B4D5-C11F5EA73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44741D0-651F-4CF8-8C21-CCBD810C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4CD34-2375-44DE-AE1E-69D5331ED2B9}"/>
              </a:ext>
            </a:extLst>
          </p:cNvPr>
          <p:cNvSpPr>
            <a:spLocks noGrp="1"/>
          </p:cNvSpPr>
          <p:nvPr>
            <p:ph type="dt" sz="half" idx="10"/>
          </p:nvPr>
        </p:nvSpPr>
        <p:spPr/>
        <p:txBody>
          <a:bodyPr/>
          <a:lstStyle/>
          <a:p>
            <a:fld id="{5BC0755F-15C5-46DA-9C72-0C2F4666D954}" type="datetime1">
              <a:rPr lang="en-AU" smtClean="0"/>
              <a:t>1/10/2024</a:t>
            </a:fld>
            <a:endParaRPr lang="en-AU"/>
          </a:p>
        </p:txBody>
      </p:sp>
      <p:sp>
        <p:nvSpPr>
          <p:cNvPr id="6" name="Footer Placeholder 5">
            <a:extLst>
              <a:ext uri="{FF2B5EF4-FFF2-40B4-BE49-F238E27FC236}">
                <a16:creationId xmlns:a16="http://schemas.microsoft.com/office/drawing/2014/main" id="{85282983-C7B1-4301-A795-25E77B5117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07C8DD1-9940-462E-B054-1EB081C8C836}"/>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639454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EF26E-53EF-4C46-87CA-9B2BE9CE967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8A8D82C-D958-4CAE-ABF6-F4E22E360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47A2530-7137-40BD-8311-01F87287CB9E}"/>
              </a:ext>
            </a:extLst>
          </p:cNvPr>
          <p:cNvSpPr>
            <a:spLocks noGrp="1"/>
          </p:cNvSpPr>
          <p:nvPr>
            <p:ph type="dt" sz="half" idx="10"/>
          </p:nvPr>
        </p:nvSpPr>
        <p:spPr/>
        <p:txBody>
          <a:bodyPr/>
          <a:lstStyle/>
          <a:p>
            <a:fld id="{A7AF8635-AA3F-41E1-965F-A957E1E10157}" type="datetime1">
              <a:rPr lang="en-AU" smtClean="0"/>
              <a:t>1/10/2024</a:t>
            </a:fld>
            <a:endParaRPr lang="en-AU"/>
          </a:p>
        </p:txBody>
      </p:sp>
      <p:sp>
        <p:nvSpPr>
          <p:cNvPr id="5" name="Footer Placeholder 4">
            <a:extLst>
              <a:ext uri="{FF2B5EF4-FFF2-40B4-BE49-F238E27FC236}">
                <a16:creationId xmlns:a16="http://schemas.microsoft.com/office/drawing/2014/main" id="{5B37E248-02A0-4686-9725-DA95C87716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EE6938-068E-4732-A646-FEBE1B90788E}"/>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766003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D9D3-CBF9-4BB2-A889-767588214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C9BEA7-5E1A-45FF-B098-EBB6C69B9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67E917D-500E-435F-BB83-B8A5D46AB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1E200-4C21-48CC-B152-581F7003ABCC}"/>
              </a:ext>
            </a:extLst>
          </p:cNvPr>
          <p:cNvSpPr>
            <a:spLocks noGrp="1"/>
          </p:cNvSpPr>
          <p:nvPr>
            <p:ph type="dt" sz="half" idx="10"/>
          </p:nvPr>
        </p:nvSpPr>
        <p:spPr/>
        <p:txBody>
          <a:bodyPr/>
          <a:lstStyle/>
          <a:p>
            <a:fld id="{310E94BF-8CD7-45C6-B840-FA45A9826808}" type="datetime1">
              <a:rPr lang="en-AU" smtClean="0"/>
              <a:t>1/10/2024</a:t>
            </a:fld>
            <a:endParaRPr lang="en-AU"/>
          </a:p>
        </p:txBody>
      </p:sp>
      <p:sp>
        <p:nvSpPr>
          <p:cNvPr id="6" name="Footer Placeholder 5">
            <a:extLst>
              <a:ext uri="{FF2B5EF4-FFF2-40B4-BE49-F238E27FC236}">
                <a16:creationId xmlns:a16="http://schemas.microsoft.com/office/drawing/2014/main" id="{12C37E98-91D9-43C9-80D6-2BA6BEA37C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ED1792-D314-4497-9679-01DB6D7F0F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77627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50F4C-B898-4639-8869-D059BD5E7ED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5E3D8EB-9EE2-4606-A712-E8FF244BB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16A512-594D-44B6-8EE4-1136187AC671}"/>
              </a:ext>
            </a:extLst>
          </p:cNvPr>
          <p:cNvSpPr>
            <a:spLocks noGrp="1"/>
          </p:cNvSpPr>
          <p:nvPr>
            <p:ph type="dt" sz="half" idx="10"/>
          </p:nvPr>
        </p:nvSpPr>
        <p:spPr/>
        <p:txBody>
          <a:bodyPr/>
          <a:lstStyle/>
          <a:p>
            <a:fld id="{31C3C106-36B3-4A48-9517-DDAFAFCFA136}" type="datetime1">
              <a:rPr lang="en-AU" smtClean="0"/>
              <a:t>1/10/2024</a:t>
            </a:fld>
            <a:endParaRPr lang="en-AU"/>
          </a:p>
        </p:txBody>
      </p:sp>
      <p:sp>
        <p:nvSpPr>
          <p:cNvPr id="5" name="Footer Placeholder 4">
            <a:extLst>
              <a:ext uri="{FF2B5EF4-FFF2-40B4-BE49-F238E27FC236}">
                <a16:creationId xmlns:a16="http://schemas.microsoft.com/office/drawing/2014/main" id="{C51B3A58-8729-407C-AE1F-732EE7FC72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406DD1F-2D45-4860-9D01-A692433444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939785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9B77E-80C2-45C5-91BE-13B4BB1B96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FBD5F44-C3AC-4443-B75B-5C028C71B8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672A52D-CFE6-45DF-ABCA-E2E8EA06EB4D}"/>
              </a:ext>
            </a:extLst>
          </p:cNvPr>
          <p:cNvSpPr>
            <a:spLocks noGrp="1"/>
          </p:cNvSpPr>
          <p:nvPr>
            <p:ph type="dt" sz="half" idx="10"/>
          </p:nvPr>
        </p:nvSpPr>
        <p:spPr/>
        <p:txBody>
          <a:bodyPr/>
          <a:lstStyle/>
          <a:p>
            <a:fld id="{989E44AB-F634-4840-8524-CE1728708772}" type="datetime1">
              <a:rPr lang="en-AU" smtClean="0"/>
              <a:t>1/10/2024</a:t>
            </a:fld>
            <a:endParaRPr lang="en-AU"/>
          </a:p>
        </p:txBody>
      </p:sp>
      <p:sp>
        <p:nvSpPr>
          <p:cNvPr id="5" name="Footer Placeholder 4">
            <a:extLst>
              <a:ext uri="{FF2B5EF4-FFF2-40B4-BE49-F238E27FC236}">
                <a16:creationId xmlns:a16="http://schemas.microsoft.com/office/drawing/2014/main" id="{4F826649-3FBE-4DB3-A2A1-3FC4E58C4D6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417E4E2-BAD1-4C76-9DCE-1301A737B887}"/>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686595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2C2-0BCE-47DC-9579-07618497D7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C54E773-EC04-4161-AA09-2922F26029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00201-E385-4C23-9A28-A0252E8B70B4}"/>
              </a:ext>
            </a:extLst>
          </p:cNvPr>
          <p:cNvSpPr>
            <a:spLocks noGrp="1"/>
          </p:cNvSpPr>
          <p:nvPr>
            <p:ph type="dt" sz="half" idx="10"/>
          </p:nvPr>
        </p:nvSpPr>
        <p:spPr/>
        <p:txBody>
          <a:bodyPr/>
          <a:lstStyle/>
          <a:p>
            <a:fld id="{C9EA9F55-8045-4EA8-B725-64275F62F7EA}" type="datetime1">
              <a:rPr lang="en-AU" smtClean="0"/>
              <a:t>1/10/2024</a:t>
            </a:fld>
            <a:endParaRPr lang="en-AU"/>
          </a:p>
        </p:txBody>
      </p:sp>
      <p:sp>
        <p:nvSpPr>
          <p:cNvPr id="5" name="Footer Placeholder 4">
            <a:extLst>
              <a:ext uri="{FF2B5EF4-FFF2-40B4-BE49-F238E27FC236}">
                <a16:creationId xmlns:a16="http://schemas.microsoft.com/office/drawing/2014/main" id="{17301247-46AB-4C88-82DF-76E7205527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888A22-7F3C-4712-994E-46EAFC79EB6B}"/>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176438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2411-581D-4303-93FA-C616785CD61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AFE2B7B-4C22-475C-B035-29DFD4C001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3852329-8B49-4C9D-8D74-EABE9FBD2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E559881-6864-4C1D-9719-6328CC0B516A}"/>
              </a:ext>
            </a:extLst>
          </p:cNvPr>
          <p:cNvSpPr>
            <a:spLocks noGrp="1"/>
          </p:cNvSpPr>
          <p:nvPr>
            <p:ph type="dt" sz="half" idx="10"/>
          </p:nvPr>
        </p:nvSpPr>
        <p:spPr/>
        <p:txBody>
          <a:bodyPr/>
          <a:lstStyle/>
          <a:p>
            <a:fld id="{B72094DB-EB36-4D4C-9D05-3429429EF253}" type="datetime1">
              <a:rPr lang="en-AU" smtClean="0"/>
              <a:t>1/10/2024</a:t>
            </a:fld>
            <a:endParaRPr lang="en-AU"/>
          </a:p>
        </p:txBody>
      </p:sp>
      <p:sp>
        <p:nvSpPr>
          <p:cNvPr id="6" name="Footer Placeholder 5">
            <a:extLst>
              <a:ext uri="{FF2B5EF4-FFF2-40B4-BE49-F238E27FC236}">
                <a16:creationId xmlns:a16="http://schemas.microsoft.com/office/drawing/2014/main" id="{ED1E5320-80B7-4D53-A90C-C84E56472E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EE2A8FF-CEC7-4B3C-853D-CE556D532931}"/>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99157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6DE5-4F48-438B-87D0-51A23FB92DD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204A61-BE05-4086-B0A6-9FD47E871C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E973E-6F46-41FA-BA16-550C33EF9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B62DEF0-7697-47AB-BA56-64C149FC9C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1ABFF-35CA-4709-BA65-7014A49387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57CA324-87BB-4A01-8108-81D58D086BFF}"/>
              </a:ext>
            </a:extLst>
          </p:cNvPr>
          <p:cNvSpPr>
            <a:spLocks noGrp="1"/>
          </p:cNvSpPr>
          <p:nvPr>
            <p:ph type="dt" sz="half" idx="10"/>
          </p:nvPr>
        </p:nvSpPr>
        <p:spPr/>
        <p:txBody>
          <a:bodyPr/>
          <a:lstStyle/>
          <a:p>
            <a:fld id="{DD240FDD-29CE-437D-9F65-33000ACA3DDC}" type="datetime1">
              <a:rPr lang="en-AU" smtClean="0"/>
              <a:t>1/10/2024</a:t>
            </a:fld>
            <a:endParaRPr lang="en-AU"/>
          </a:p>
        </p:txBody>
      </p:sp>
      <p:sp>
        <p:nvSpPr>
          <p:cNvPr id="8" name="Footer Placeholder 7">
            <a:extLst>
              <a:ext uri="{FF2B5EF4-FFF2-40B4-BE49-F238E27FC236}">
                <a16:creationId xmlns:a16="http://schemas.microsoft.com/office/drawing/2014/main" id="{5FC73D4E-C70B-477E-ACC7-CEDB49F3693C}"/>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C3F4FC4-DE1D-4056-9D5E-C18B1E9540D9}"/>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06877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DDCB-4D00-4C57-8D13-6EB6B410E06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461FC8C-64C9-496D-9B7E-D99F1047CB68}"/>
              </a:ext>
            </a:extLst>
          </p:cNvPr>
          <p:cNvSpPr>
            <a:spLocks noGrp="1"/>
          </p:cNvSpPr>
          <p:nvPr>
            <p:ph type="dt" sz="half" idx="10"/>
          </p:nvPr>
        </p:nvSpPr>
        <p:spPr/>
        <p:txBody>
          <a:bodyPr/>
          <a:lstStyle/>
          <a:p>
            <a:fld id="{E0835169-51EF-49FD-A814-D2624256C059}" type="datetime1">
              <a:rPr lang="en-AU" smtClean="0"/>
              <a:t>1/10/2024</a:t>
            </a:fld>
            <a:endParaRPr lang="en-AU"/>
          </a:p>
        </p:txBody>
      </p:sp>
      <p:sp>
        <p:nvSpPr>
          <p:cNvPr id="4" name="Footer Placeholder 3">
            <a:extLst>
              <a:ext uri="{FF2B5EF4-FFF2-40B4-BE49-F238E27FC236}">
                <a16:creationId xmlns:a16="http://schemas.microsoft.com/office/drawing/2014/main" id="{EEF4F048-6D26-4C38-8BBD-3720C365D21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27FEFA4-9143-44D3-BD75-0847EF869920}"/>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65113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6C3850-AB75-4F0E-ACB4-2C5D141AA410}"/>
              </a:ext>
            </a:extLst>
          </p:cNvPr>
          <p:cNvSpPr>
            <a:spLocks noGrp="1"/>
          </p:cNvSpPr>
          <p:nvPr>
            <p:ph type="dt" sz="half" idx="10"/>
          </p:nvPr>
        </p:nvSpPr>
        <p:spPr/>
        <p:txBody>
          <a:bodyPr/>
          <a:lstStyle/>
          <a:p>
            <a:fld id="{C66FA800-2F81-41CF-B51A-558D0C69DCAE}" type="datetime1">
              <a:rPr lang="en-AU" smtClean="0"/>
              <a:t>1/10/2024</a:t>
            </a:fld>
            <a:endParaRPr lang="en-AU"/>
          </a:p>
        </p:txBody>
      </p:sp>
      <p:sp>
        <p:nvSpPr>
          <p:cNvPr id="3" name="Footer Placeholder 2">
            <a:extLst>
              <a:ext uri="{FF2B5EF4-FFF2-40B4-BE49-F238E27FC236}">
                <a16:creationId xmlns:a16="http://schemas.microsoft.com/office/drawing/2014/main" id="{4B0E0420-D025-469F-AA8D-506193517FE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AB2BB0E-732C-4E16-B9D2-ECB3EFEB782C}"/>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38098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FECE-602E-4264-B2A0-0A4BB28A0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285935-43B4-41AB-B4D5-C11F5EA73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44741D0-651F-4CF8-8C21-CCBD810C5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4CD34-2375-44DE-AE1E-69D5331ED2B9}"/>
              </a:ext>
            </a:extLst>
          </p:cNvPr>
          <p:cNvSpPr>
            <a:spLocks noGrp="1"/>
          </p:cNvSpPr>
          <p:nvPr>
            <p:ph type="dt" sz="half" idx="10"/>
          </p:nvPr>
        </p:nvSpPr>
        <p:spPr/>
        <p:txBody>
          <a:bodyPr/>
          <a:lstStyle/>
          <a:p>
            <a:fld id="{5BC0755F-15C5-46DA-9C72-0C2F4666D954}" type="datetime1">
              <a:rPr lang="en-AU" smtClean="0"/>
              <a:t>1/10/2024</a:t>
            </a:fld>
            <a:endParaRPr lang="en-AU"/>
          </a:p>
        </p:txBody>
      </p:sp>
      <p:sp>
        <p:nvSpPr>
          <p:cNvPr id="6" name="Footer Placeholder 5">
            <a:extLst>
              <a:ext uri="{FF2B5EF4-FFF2-40B4-BE49-F238E27FC236}">
                <a16:creationId xmlns:a16="http://schemas.microsoft.com/office/drawing/2014/main" id="{85282983-C7B1-4301-A795-25E77B5117C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07C8DD1-9940-462E-B054-1EB081C8C836}"/>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332207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D9D3-CBF9-4BB2-A889-7675882149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6C9BEA7-5E1A-45FF-B098-EBB6C69B93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67E917D-500E-435F-BB83-B8A5D46ABF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1E200-4C21-48CC-B152-581F7003ABCC}"/>
              </a:ext>
            </a:extLst>
          </p:cNvPr>
          <p:cNvSpPr>
            <a:spLocks noGrp="1"/>
          </p:cNvSpPr>
          <p:nvPr>
            <p:ph type="dt" sz="half" idx="10"/>
          </p:nvPr>
        </p:nvSpPr>
        <p:spPr/>
        <p:txBody>
          <a:bodyPr/>
          <a:lstStyle/>
          <a:p>
            <a:fld id="{310E94BF-8CD7-45C6-B840-FA45A9826808}" type="datetime1">
              <a:rPr lang="en-AU" smtClean="0"/>
              <a:t>1/10/2024</a:t>
            </a:fld>
            <a:endParaRPr lang="en-AU"/>
          </a:p>
        </p:txBody>
      </p:sp>
      <p:sp>
        <p:nvSpPr>
          <p:cNvPr id="6" name="Footer Placeholder 5">
            <a:extLst>
              <a:ext uri="{FF2B5EF4-FFF2-40B4-BE49-F238E27FC236}">
                <a16:creationId xmlns:a16="http://schemas.microsoft.com/office/drawing/2014/main" id="{12C37E98-91D9-43C9-80D6-2BA6BEA37CC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1ED1792-D314-4497-9679-01DB6D7F0FD5}"/>
              </a:ext>
            </a:extLst>
          </p:cNvPr>
          <p:cNvSpPr>
            <a:spLocks noGrp="1"/>
          </p:cNvSpPr>
          <p:nvPr>
            <p:ph type="sldNum" sz="quarter" idx="12"/>
          </p:nvPr>
        </p:nvSpPr>
        <p:spPr/>
        <p:txBody>
          <a:bodyPr/>
          <a:lstStyle/>
          <a:p>
            <a:fld id="{0B838145-52EB-42CA-84C4-FAF7617B8AB6}" type="slidenum">
              <a:rPr lang="en-AU" smtClean="0"/>
              <a:t>‹#›</a:t>
            </a:fld>
            <a:endParaRPr lang="en-AU"/>
          </a:p>
        </p:txBody>
      </p:sp>
    </p:spTree>
    <p:extLst>
      <p:ext uri="{BB962C8B-B14F-4D97-AF65-F5344CB8AC3E}">
        <p14:creationId xmlns:p14="http://schemas.microsoft.com/office/powerpoint/2010/main" val="2212018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D4233-3563-4CB7-8950-8F32D06CB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8A6DD9-C1D9-4B76-A8E2-5E3D0A83A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1AB2E4-0B6A-43C6-B9C6-27747A8D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24-940C-4AD2-B924-A3987BA85A0E}" type="datetime1">
              <a:rPr lang="en-AU" smtClean="0"/>
              <a:t>1/10/2024</a:t>
            </a:fld>
            <a:endParaRPr lang="en-AU"/>
          </a:p>
        </p:txBody>
      </p:sp>
      <p:sp>
        <p:nvSpPr>
          <p:cNvPr id="5" name="Footer Placeholder 4">
            <a:extLst>
              <a:ext uri="{FF2B5EF4-FFF2-40B4-BE49-F238E27FC236}">
                <a16:creationId xmlns:a16="http://schemas.microsoft.com/office/drawing/2014/main" id="{CB6C3298-1552-416B-9F4A-4EE08D29C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1372441-5495-4958-B38F-D1A483AE6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38145-52EB-42CA-84C4-FAF7617B8AB6}" type="slidenum">
              <a:rPr lang="en-AU" smtClean="0"/>
              <a:t>‹#›</a:t>
            </a:fld>
            <a:endParaRPr lang="en-AU"/>
          </a:p>
        </p:txBody>
      </p:sp>
      <p:sp>
        <p:nvSpPr>
          <p:cNvPr id="13" name="TextBox 12">
            <a:extLst>
              <a:ext uri="{FF2B5EF4-FFF2-40B4-BE49-F238E27FC236}">
                <a16:creationId xmlns:a16="http://schemas.microsoft.com/office/drawing/2014/main" id="{C2F400DD-DBEA-2B4D-E0D6-3CCA9EB87A3F}"/>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solidFill>
                <a:latin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1E294B9C-61D9-087D-98ED-090A06CBD6B2}"/>
              </a:ext>
            </a:extLst>
          </p:cNvPr>
          <p:cNvSpPr txBox="1"/>
          <p:nvPr userDrawn="1">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AU" sz="12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90051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1D4233-3563-4CB7-8950-8F32D06CB2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B8A6DD9-C1D9-4B76-A8E2-5E3D0A83A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A1AB2E4-0B6A-43C6-B9C6-27747A8DDD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52A24-940C-4AD2-B924-A3987BA85A0E}" type="datetime1">
              <a:rPr lang="en-AU" smtClean="0"/>
              <a:t>1/10/2024</a:t>
            </a:fld>
            <a:endParaRPr lang="en-AU"/>
          </a:p>
        </p:txBody>
      </p:sp>
      <p:sp>
        <p:nvSpPr>
          <p:cNvPr id="5" name="Footer Placeholder 4">
            <a:extLst>
              <a:ext uri="{FF2B5EF4-FFF2-40B4-BE49-F238E27FC236}">
                <a16:creationId xmlns:a16="http://schemas.microsoft.com/office/drawing/2014/main" id="{CB6C3298-1552-416B-9F4A-4EE08D29C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1372441-5495-4958-B38F-D1A483AE6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38145-52EB-42CA-84C4-FAF7617B8AB6}" type="slidenum">
              <a:rPr lang="en-AU" smtClean="0"/>
              <a:t>‹#›</a:t>
            </a:fld>
            <a:endParaRPr lang="en-AU"/>
          </a:p>
        </p:txBody>
      </p:sp>
      <p:sp>
        <p:nvSpPr>
          <p:cNvPr id="13" name="TextBox 12">
            <a:extLst>
              <a:ext uri="{FF2B5EF4-FFF2-40B4-BE49-F238E27FC236}">
                <a16:creationId xmlns:a16="http://schemas.microsoft.com/office/drawing/2014/main" id="{499B5B2C-F0D1-CE23-7FF3-0A797476060D}"/>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AU" sz="1200">
                <a:solidFill>
                  <a:srgbClr val="FF0000"/>
                </a:solidFill>
                <a:latin typeface="Calibri" panose="020F0502020204030204" pitchFamily="34" charset="0"/>
                <a:cs typeface="Calibri" panose="020F0502020204030204" pitchFamily="34" charset="0"/>
              </a:rPr>
              <a:t>OFFICIAL</a:t>
            </a:r>
          </a:p>
        </p:txBody>
      </p:sp>
      <p:sp>
        <p:nvSpPr>
          <p:cNvPr id="14" name="TextBox 13">
            <a:extLst>
              <a:ext uri="{FF2B5EF4-FFF2-40B4-BE49-F238E27FC236}">
                <a16:creationId xmlns:a16="http://schemas.microsoft.com/office/drawing/2014/main" id="{A32C94A7-8B2F-1A9F-4512-C49128D55F79}"/>
              </a:ext>
            </a:extLst>
          </p:cNvPr>
          <p:cNvSpPr txBox="1"/>
          <p:nvPr userDrawn="1">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AU" sz="12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00825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25.svg"/><Relationship Id="rId3" Type="http://schemas.openxmlformats.org/officeDocument/2006/relationships/image" Target="../media/image2.png"/><Relationship Id="rId7" Type="http://schemas.openxmlformats.org/officeDocument/2006/relationships/diagramColors" Target="../diagrams/colors7.xml"/><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image" Target="../media/image23.svg"/><Relationship Id="rId5" Type="http://schemas.openxmlformats.org/officeDocument/2006/relationships/diagramLayout" Target="../diagrams/layout7.xml"/><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diagramData" Target="../diagrams/data7.xml"/><Relationship Id="rId9" Type="http://schemas.openxmlformats.org/officeDocument/2006/relationships/image" Target="../media/image3.png"/><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mailto:support@paymenttimes.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18" Type="http://schemas.openxmlformats.org/officeDocument/2006/relationships/diagramColors" Target="../diagrams/colors2.xml"/><Relationship Id="rId3" Type="http://schemas.openxmlformats.org/officeDocument/2006/relationships/image" Target="../media/image2.png"/><Relationship Id="rId21" Type="http://schemas.openxmlformats.org/officeDocument/2006/relationships/image" Target="../media/image13.svg"/><Relationship Id="rId7" Type="http://schemas.openxmlformats.org/officeDocument/2006/relationships/diagramColors" Target="../diagrams/colors1.xml"/><Relationship Id="rId12" Type="http://schemas.openxmlformats.org/officeDocument/2006/relationships/image" Target="../media/image9.svg"/><Relationship Id="rId17" Type="http://schemas.openxmlformats.org/officeDocument/2006/relationships/diagramQuickStyle" Target="../diagrams/quickStyle2.xml"/><Relationship Id="rId25" Type="http://schemas.openxmlformats.org/officeDocument/2006/relationships/image" Target="../media/image17.svg"/><Relationship Id="rId2" Type="http://schemas.openxmlformats.org/officeDocument/2006/relationships/notesSlide" Target="../notesSlides/notesSlide4.xml"/><Relationship Id="rId16" Type="http://schemas.openxmlformats.org/officeDocument/2006/relationships/diagramLayout" Target="../diagrams/layout2.xml"/><Relationship Id="rId20"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diagramQuickStyle" Target="../diagrams/quickStyle1.xml"/><Relationship Id="rId11" Type="http://schemas.openxmlformats.org/officeDocument/2006/relationships/image" Target="../media/image8.png"/><Relationship Id="rId24" Type="http://schemas.openxmlformats.org/officeDocument/2006/relationships/image" Target="../media/image16.png"/><Relationship Id="rId5" Type="http://schemas.openxmlformats.org/officeDocument/2006/relationships/diagramLayout" Target="../diagrams/layout1.xml"/><Relationship Id="rId15" Type="http://schemas.openxmlformats.org/officeDocument/2006/relationships/diagramData" Target="../diagrams/data2.xml"/><Relationship Id="rId23" Type="http://schemas.openxmlformats.org/officeDocument/2006/relationships/image" Target="../media/image15.svg"/><Relationship Id="rId10" Type="http://schemas.openxmlformats.org/officeDocument/2006/relationships/image" Target="../media/image7.svg"/><Relationship Id="rId19" Type="http://schemas.microsoft.com/office/2007/relationships/diagramDrawing" Target="../diagrams/drawing2.xml"/><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0" Type="http://schemas.openxmlformats.org/officeDocument/2006/relationships/diagramData" Target="../diagrams/data4.xml"/><Relationship Id="rId4" Type="http://schemas.openxmlformats.org/officeDocument/2006/relationships/image" Target="../media/image5.png"/><Relationship Id="rId9" Type="http://schemas.microsoft.com/office/2007/relationships/diagramDrawing" Target="../diagrams/drawing3.xml"/><Relationship Id="rId14"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pn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5.png"/><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png"/><Relationship Id="rId7" Type="http://schemas.openxmlformats.org/officeDocument/2006/relationships/diagramQuickStyle" Target="../diagrams/quickStyle6.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png"/><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9433-2859-40E2-8EAB-0331CFB65FEC}"/>
              </a:ext>
            </a:extLst>
          </p:cNvPr>
          <p:cNvSpPr>
            <a:spLocks noGrp="1"/>
          </p:cNvSpPr>
          <p:nvPr>
            <p:ph type="title"/>
          </p:nvPr>
        </p:nvSpPr>
        <p:spPr>
          <a:xfrm>
            <a:off x="829491" y="1116828"/>
            <a:ext cx="10515600" cy="1325563"/>
          </a:xfrm>
        </p:spPr>
        <p:txBody>
          <a:bodyPr anchor="ctr">
            <a:normAutofit/>
          </a:bodyPr>
          <a:lstStyle/>
          <a:p>
            <a:r>
              <a:rPr lang="en-AU" sz="4800" b="1">
                <a:solidFill>
                  <a:schemeClr val="bg1"/>
                </a:solidFill>
                <a:latin typeface="+mn-lt"/>
              </a:rPr>
              <a:t>September 2024 Liaison Forum</a:t>
            </a:r>
          </a:p>
        </p:txBody>
      </p:sp>
      <p:sp>
        <p:nvSpPr>
          <p:cNvPr id="7" name="Content Placeholder 6">
            <a:extLst>
              <a:ext uri="{FF2B5EF4-FFF2-40B4-BE49-F238E27FC236}">
                <a16:creationId xmlns:a16="http://schemas.microsoft.com/office/drawing/2014/main" id="{E683482F-B56E-2724-A9F5-52DB8F7F17EB}"/>
              </a:ext>
            </a:extLst>
          </p:cNvPr>
          <p:cNvSpPr>
            <a:spLocks noGrp="1"/>
          </p:cNvSpPr>
          <p:nvPr>
            <p:ph sz="quarter" idx="4"/>
          </p:nvPr>
        </p:nvSpPr>
        <p:spPr>
          <a:xfrm>
            <a:off x="997596" y="2627718"/>
            <a:ext cx="10078745" cy="3384973"/>
          </a:xfrm>
        </p:spPr>
        <p:txBody>
          <a:bodyPr vert="horz" lIns="91440" tIns="45720" rIns="91440" bIns="45720" rtlCol="0" anchor="t">
            <a:normAutofit/>
          </a:bodyPr>
          <a:lstStyle/>
          <a:p>
            <a:r>
              <a:rPr lang="en-GB">
                <a:solidFill>
                  <a:schemeClr val="bg1"/>
                </a:solidFill>
                <a:cs typeface="Calibri"/>
              </a:rPr>
              <a:t>This meeting is commencing shortly.</a:t>
            </a:r>
          </a:p>
          <a:p>
            <a:r>
              <a:rPr lang="en-GB">
                <a:solidFill>
                  <a:schemeClr val="bg1"/>
                </a:solidFill>
                <a:cs typeface="Calibri"/>
              </a:rPr>
              <a:t>Please ensure your microphone is muted.</a:t>
            </a:r>
          </a:p>
          <a:p>
            <a:r>
              <a:rPr lang="en-GB">
                <a:solidFill>
                  <a:schemeClr val="bg1"/>
                </a:solidFill>
                <a:cs typeface="Calibri"/>
              </a:rPr>
              <a:t>Your participation is welcome, please add your questions to the Teams chat as we go or raise your hand after a presentation. </a:t>
            </a:r>
            <a:endParaRPr lang="en-GB">
              <a:solidFill>
                <a:schemeClr val="bg1"/>
              </a:solidFill>
              <a:ea typeface="Calibri"/>
              <a:cs typeface="Calibri"/>
            </a:endParaRPr>
          </a:p>
          <a:p>
            <a:r>
              <a:rPr lang="en-GB">
                <a:solidFill>
                  <a:schemeClr val="bg1"/>
                </a:solidFill>
                <a:cs typeface="Calibri"/>
              </a:rPr>
              <a:t>These slides will be published to </a:t>
            </a:r>
            <a:r>
              <a:rPr lang="en-GB" u="sng">
                <a:solidFill>
                  <a:schemeClr val="bg1"/>
                </a:solidFill>
                <a:cs typeface="Calibri"/>
              </a:rPr>
              <a:t>paymenttimes.gov.au</a:t>
            </a:r>
            <a:r>
              <a:rPr lang="en-GB">
                <a:solidFill>
                  <a:schemeClr val="bg1"/>
                </a:solidFill>
                <a:cs typeface="Calibri"/>
              </a:rPr>
              <a:t>.</a:t>
            </a:r>
          </a:p>
        </p:txBody>
      </p:sp>
      <p:sp>
        <p:nvSpPr>
          <p:cNvPr id="4" name="Slide Number Placeholder 3">
            <a:extLst>
              <a:ext uri="{FF2B5EF4-FFF2-40B4-BE49-F238E27FC236}">
                <a16:creationId xmlns:a16="http://schemas.microsoft.com/office/drawing/2014/main" id="{82F0C96A-0D2B-497C-8DD6-0DD1C0E01A05}"/>
              </a:ext>
            </a:extLst>
          </p:cNvPr>
          <p:cNvSpPr>
            <a:spLocks noGrp="1"/>
          </p:cNvSpPr>
          <p:nvPr>
            <p:ph type="sldNum" sz="quarter" idx="12"/>
          </p:nvPr>
        </p:nvSpPr>
        <p:spPr/>
        <p:txBody>
          <a:bodyPr/>
          <a:lstStyle/>
          <a:p>
            <a:fld id="{0B838145-52EB-42CA-84C4-FAF7617B8AB6}" type="slidenum">
              <a:rPr lang="en-AU" smtClean="0"/>
              <a:t>1</a:t>
            </a:fld>
            <a:endParaRPr lang="en-AU"/>
          </a:p>
        </p:txBody>
      </p:sp>
    </p:spTree>
    <p:extLst>
      <p:ext uri="{BB962C8B-B14F-4D97-AF65-F5344CB8AC3E}">
        <p14:creationId xmlns:p14="http://schemas.microsoft.com/office/powerpoint/2010/main" val="124405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09646" y="488191"/>
            <a:ext cx="11391900" cy="739775"/>
          </a:xfrm>
        </p:spPr>
        <p:txBody>
          <a:bodyPr anchor="ctr">
            <a:normAutofit/>
          </a:bodyPr>
          <a:lstStyle/>
          <a:p>
            <a:pPr>
              <a:lnSpc>
                <a:spcPct val="100000"/>
              </a:lnSpc>
            </a:pPr>
            <a:r>
              <a:rPr lang="en-AU" sz="4000" b="1">
                <a:solidFill>
                  <a:srgbClr val="002C47"/>
                </a:solidFill>
                <a:latin typeface="+mn-lt"/>
              </a:rPr>
              <a:t>Reform FAQs</a:t>
            </a: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10</a:t>
            </a:fld>
            <a:endParaRPr lang="en-AU">
              <a:solidFill>
                <a:schemeClr val="bg1"/>
              </a:solidFill>
            </a:endParaRPr>
          </a:p>
        </p:txBody>
      </p:sp>
      <p:pic>
        <p:nvPicPr>
          <p:cNvPr id="4" name="Picture 3">
            <a:extLst>
              <a:ext uri="{FF2B5EF4-FFF2-40B4-BE49-F238E27FC236}">
                <a16:creationId xmlns:a16="http://schemas.microsoft.com/office/drawing/2014/main" id="{EB0CC295-3FAB-F715-B094-1537685B90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9821" y="172580"/>
            <a:ext cx="2292295" cy="554784"/>
          </a:xfrm>
          <a:prstGeom prst="rect">
            <a:avLst/>
          </a:prstGeom>
        </p:spPr>
      </p:pic>
      <p:graphicFrame>
        <p:nvGraphicFramePr>
          <p:cNvPr id="3" name="Table 2" descr="Answers to frequently asked questions regarding the reforms - slide 1">
            <a:extLst>
              <a:ext uri="{FF2B5EF4-FFF2-40B4-BE49-F238E27FC236}">
                <a16:creationId xmlns:a16="http://schemas.microsoft.com/office/drawing/2014/main" id="{EEB31F06-02F5-C0F6-6C76-29A7295E0BD9}"/>
              </a:ext>
            </a:extLst>
          </p:cNvPr>
          <p:cNvGraphicFramePr>
            <a:graphicFrameLocks noGrp="1"/>
          </p:cNvGraphicFramePr>
          <p:nvPr>
            <p:extLst>
              <p:ext uri="{D42A27DB-BD31-4B8C-83A1-F6EECF244321}">
                <p14:modId xmlns:p14="http://schemas.microsoft.com/office/powerpoint/2010/main" val="2041553030"/>
              </p:ext>
            </p:extLst>
          </p:nvPr>
        </p:nvGraphicFramePr>
        <p:xfrm>
          <a:off x="687112" y="1479264"/>
          <a:ext cx="11036968" cy="4572000"/>
        </p:xfrm>
        <a:graphic>
          <a:graphicData uri="http://schemas.openxmlformats.org/drawingml/2006/table">
            <a:tbl>
              <a:tblPr firstRow="1" bandRow="1">
                <a:tableStyleId>{BC89EF96-8CEA-46FF-86C4-4CE0E7609802}</a:tableStyleId>
              </a:tblPr>
              <a:tblGrid>
                <a:gridCol w="3057979">
                  <a:extLst>
                    <a:ext uri="{9D8B030D-6E8A-4147-A177-3AD203B41FA5}">
                      <a16:colId xmlns:a16="http://schemas.microsoft.com/office/drawing/2014/main" val="3141242501"/>
                    </a:ext>
                  </a:extLst>
                </a:gridCol>
                <a:gridCol w="7978989">
                  <a:extLst>
                    <a:ext uri="{9D8B030D-6E8A-4147-A177-3AD203B41FA5}">
                      <a16:colId xmlns:a16="http://schemas.microsoft.com/office/drawing/2014/main" val="3451900327"/>
                    </a:ext>
                  </a:extLst>
                </a:gridCol>
              </a:tblGrid>
              <a:tr h="370840">
                <a:tc>
                  <a:txBody>
                    <a:bodyPr/>
                    <a:lstStyle/>
                    <a:p>
                      <a:r>
                        <a:rPr lang="en-AU" b="1">
                          <a:solidFill>
                            <a:srgbClr val="002C47"/>
                          </a:solidFill>
                        </a:rPr>
                        <a:t>Who must report?</a:t>
                      </a:r>
                      <a:endParaRPr lang="en-AU" b="1" i="1">
                        <a:solidFill>
                          <a:srgbClr val="002C47"/>
                        </a:solidFill>
                      </a:endParaRPr>
                    </a:p>
                  </a:txBody>
                  <a:tcPr/>
                </a:tc>
                <a:tc>
                  <a:txBody>
                    <a:bodyPr/>
                    <a:lstStyle/>
                    <a:p>
                      <a:pPr marL="285750" indent="-285750">
                        <a:buFontTx/>
                        <a:buChar char="-"/>
                      </a:pPr>
                      <a:r>
                        <a:rPr lang="en-AU" b="0">
                          <a:solidFill>
                            <a:srgbClr val="002C47"/>
                          </a:solidFill>
                        </a:rPr>
                        <a:t>Large businesses with consolidated revenue over $100 million.</a:t>
                      </a:r>
                    </a:p>
                    <a:p>
                      <a:pPr marL="285750" indent="-285750">
                        <a:buFontTx/>
                        <a:buChar char="-"/>
                      </a:pPr>
                      <a:r>
                        <a:rPr lang="en-AU" b="0">
                          <a:solidFill>
                            <a:srgbClr val="002C47"/>
                          </a:solidFill>
                        </a:rPr>
                        <a:t>Generally, only one entity in a large corporate group will be a reporting entity.*</a:t>
                      </a:r>
                    </a:p>
                  </a:txBody>
                  <a:tcPr/>
                </a:tc>
                <a:extLst>
                  <a:ext uri="{0D108BD9-81ED-4DB2-BD59-A6C34878D82A}">
                    <a16:rowId xmlns:a16="http://schemas.microsoft.com/office/drawing/2014/main" val="4100928512"/>
                  </a:ext>
                </a:extLst>
              </a:tr>
              <a:tr h="370840">
                <a:tc>
                  <a:txBody>
                    <a:bodyPr/>
                    <a:lstStyle/>
                    <a:p>
                      <a:r>
                        <a:rPr lang="en-AU" b="1">
                          <a:solidFill>
                            <a:srgbClr val="002C47"/>
                          </a:solidFill>
                        </a:rPr>
                        <a:t>I’m no longer a reporting entity (member entity). What do I need to do?</a:t>
                      </a:r>
                      <a:endParaRPr lang="en-AU" b="1" i="1">
                        <a:solidFill>
                          <a:srgbClr val="002C47"/>
                        </a:solidFill>
                      </a:endParaRPr>
                    </a:p>
                  </a:txBody>
                  <a:tcPr/>
                </a:tc>
                <a:tc>
                  <a:txBody>
                    <a:bodyPr/>
                    <a:lstStyle/>
                    <a:p>
                      <a:pPr marL="285750" indent="-285750">
                        <a:buFontTx/>
                        <a:buChar char="-"/>
                      </a:pPr>
                      <a:r>
                        <a:rPr lang="en-AU">
                          <a:solidFill>
                            <a:srgbClr val="002C47"/>
                          </a:solidFill>
                        </a:rPr>
                        <a:t>Confirm you are not a reporting entity in the Portal.</a:t>
                      </a:r>
                    </a:p>
                    <a:p>
                      <a:pPr marL="285750" indent="-285750">
                        <a:buFontTx/>
                        <a:buChar char="-"/>
                      </a:pPr>
                      <a:r>
                        <a:rPr lang="en-AU">
                          <a:solidFill>
                            <a:srgbClr val="002C47"/>
                          </a:solidFill>
                        </a:rPr>
                        <a:t>The amendment Act automatically exited all entities that do not meet the new criteria.</a:t>
                      </a:r>
                    </a:p>
                  </a:txBody>
                  <a:tcPr/>
                </a:tc>
                <a:extLst>
                  <a:ext uri="{0D108BD9-81ED-4DB2-BD59-A6C34878D82A}">
                    <a16:rowId xmlns:a16="http://schemas.microsoft.com/office/drawing/2014/main" val="1831277622"/>
                  </a:ext>
                </a:extLst>
              </a:tr>
              <a:tr h="370840">
                <a:tc>
                  <a:txBody>
                    <a:bodyPr/>
                    <a:lstStyle/>
                    <a:p>
                      <a:r>
                        <a:rPr lang="en-AU" b="1">
                          <a:solidFill>
                            <a:srgbClr val="002C47"/>
                          </a:solidFill>
                        </a:rPr>
                        <a:t>How do I treat foreign entity revenue and transactions?</a:t>
                      </a:r>
                      <a:endParaRPr lang="en-AU" b="1" i="1">
                        <a:solidFill>
                          <a:srgbClr val="002C47"/>
                        </a:solidFill>
                      </a:endParaRPr>
                    </a:p>
                  </a:txBody>
                  <a:tcPr/>
                </a:tc>
                <a:tc>
                  <a:txBody>
                    <a:bodyPr/>
                    <a:lstStyle/>
                    <a:p>
                      <a:pPr marL="285750" indent="-285750">
                        <a:buFontTx/>
                        <a:buChar char="-"/>
                      </a:pPr>
                      <a:r>
                        <a:rPr lang="en-AU">
                          <a:solidFill>
                            <a:srgbClr val="002C47"/>
                          </a:solidFill>
                        </a:rPr>
                        <a:t>All revenue from controlled entities is used to determine whether an entity meets the $100 million threshold.</a:t>
                      </a:r>
                    </a:p>
                    <a:p>
                      <a:pPr marL="285750" indent="-285750">
                        <a:buFontTx/>
                        <a:buChar char="-"/>
                      </a:pPr>
                      <a:r>
                        <a:rPr lang="en-AU">
                          <a:solidFill>
                            <a:srgbClr val="002C47"/>
                          </a:solidFill>
                        </a:rPr>
                        <a:t>Payments by foreign entities to Australian small business suppliers are only reportable if an ABN is recorded. </a:t>
                      </a:r>
                    </a:p>
                  </a:txBody>
                  <a:tcPr/>
                </a:tc>
                <a:extLst>
                  <a:ext uri="{0D108BD9-81ED-4DB2-BD59-A6C34878D82A}">
                    <a16:rowId xmlns:a16="http://schemas.microsoft.com/office/drawing/2014/main" val="3876962173"/>
                  </a:ext>
                </a:extLst>
              </a:tr>
              <a:tr h="370840">
                <a:tc>
                  <a:txBody>
                    <a:bodyPr/>
                    <a:lstStyle/>
                    <a:p>
                      <a:r>
                        <a:rPr lang="en-AU" b="1">
                          <a:solidFill>
                            <a:srgbClr val="002C47"/>
                          </a:solidFill>
                        </a:rPr>
                        <a:t>How are investment companies treated (AASB 10)?</a:t>
                      </a:r>
                      <a:endParaRPr lang="en-AU" b="1" i="1">
                        <a:solidFill>
                          <a:srgbClr val="002C47"/>
                        </a:solidFill>
                      </a:endParaRPr>
                    </a:p>
                  </a:txBody>
                  <a:tcPr/>
                </a:tc>
                <a:tc>
                  <a:txBody>
                    <a:bodyPr/>
                    <a:lstStyle/>
                    <a:p>
                      <a:pPr marL="285750" indent="-285750">
                        <a:buFontTx/>
                        <a:buChar char="-"/>
                      </a:pPr>
                      <a:r>
                        <a:rPr lang="en-AU">
                          <a:solidFill>
                            <a:srgbClr val="002C47"/>
                          </a:solidFill>
                        </a:rPr>
                        <a:t>As they are under accounting standards.</a:t>
                      </a:r>
                    </a:p>
                    <a:p>
                      <a:pPr marL="285750" indent="-285750">
                        <a:buFontTx/>
                        <a:buChar char="-"/>
                      </a:pPr>
                      <a:r>
                        <a:rPr lang="en-AU">
                          <a:solidFill>
                            <a:srgbClr val="002C47"/>
                          </a:solidFill>
                        </a:rPr>
                        <a:t>Updated guidance materials will have more detail</a:t>
                      </a:r>
                    </a:p>
                  </a:txBody>
                  <a:tcPr/>
                </a:tc>
                <a:extLst>
                  <a:ext uri="{0D108BD9-81ED-4DB2-BD59-A6C34878D82A}">
                    <a16:rowId xmlns:a16="http://schemas.microsoft.com/office/drawing/2014/main" val="2163817253"/>
                  </a:ext>
                </a:extLst>
              </a:tr>
              <a:tr h="370840">
                <a:tc>
                  <a:txBody>
                    <a:bodyPr/>
                    <a:lstStyle/>
                    <a:p>
                      <a:r>
                        <a:rPr lang="en-AU" b="1">
                          <a:solidFill>
                            <a:srgbClr val="002C47"/>
                          </a:solidFill>
                        </a:rPr>
                        <a:t>What are the new reporting measures for (average, median, 80% and 95% payment time)?</a:t>
                      </a:r>
                      <a:endParaRPr lang="en-AU" b="1" i="1">
                        <a:solidFill>
                          <a:srgbClr val="002C47"/>
                        </a:solidFill>
                      </a:endParaRPr>
                    </a:p>
                  </a:txBody>
                  <a:tcPr/>
                </a:tc>
                <a:tc>
                  <a:txBody>
                    <a:bodyPr/>
                    <a:lstStyle/>
                    <a:p>
                      <a:pPr marL="285750" indent="-285750">
                        <a:buFontTx/>
                        <a:buChar char="-"/>
                      </a:pPr>
                      <a:r>
                        <a:rPr lang="en-AU" dirty="0">
                          <a:solidFill>
                            <a:srgbClr val="002C47"/>
                          </a:solidFill>
                        </a:rPr>
                        <a:t>This data will allow for richer analysis of payment times and practices.</a:t>
                      </a:r>
                    </a:p>
                    <a:p>
                      <a:pPr marL="285750" indent="-285750">
                        <a:buFontTx/>
                        <a:buChar char="-"/>
                      </a:pPr>
                      <a:r>
                        <a:rPr lang="en-AU" dirty="0">
                          <a:solidFill>
                            <a:srgbClr val="002C47"/>
                          </a:solidFill>
                        </a:rPr>
                        <a:t>Regulator can compare data points to gain insight into the volatility and spread of conduct in a group.</a:t>
                      </a:r>
                    </a:p>
                    <a:p>
                      <a:pPr marL="285750" indent="-285750">
                        <a:buFontTx/>
                        <a:buChar char="-"/>
                      </a:pPr>
                      <a:r>
                        <a:rPr lang="en-AU" dirty="0">
                          <a:solidFill>
                            <a:srgbClr val="002C47"/>
                          </a:solidFill>
                        </a:rPr>
                        <a:t>95% used for fast and slow small business payer.</a:t>
                      </a:r>
                    </a:p>
                  </a:txBody>
                  <a:tcPr/>
                </a:tc>
                <a:extLst>
                  <a:ext uri="{0D108BD9-81ED-4DB2-BD59-A6C34878D82A}">
                    <a16:rowId xmlns:a16="http://schemas.microsoft.com/office/drawing/2014/main" val="3523246189"/>
                  </a:ext>
                </a:extLst>
              </a:tr>
            </a:tbl>
          </a:graphicData>
        </a:graphic>
      </p:graphicFrame>
    </p:spTree>
    <p:extLst>
      <p:ext uri="{BB962C8B-B14F-4D97-AF65-F5344CB8AC3E}">
        <p14:creationId xmlns:p14="http://schemas.microsoft.com/office/powerpoint/2010/main" val="1835178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09646" y="488191"/>
            <a:ext cx="11391900" cy="739775"/>
          </a:xfrm>
        </p:spPr>
        <p:txBody>
          <a:bodyPr anchor="ctr">
            <a:normAutofit/>
          </a:bodyPr>
          <a:lstStyle/>
          <a:p>
            <a:pPr>
              <a:lnSpc>
                <a:spcPct val="100000"/>
              </a:lnSpc>
            </a:pPr>
            <a:r>
              <a:rPr lang="en-AU" sz="4000" b="1">
                <a:solidFill>
                  <a:srgbClr val="002C47"/>
                </a:solidFill>
                <a:latin typeface="+mn-lt"/>
              </a:rPr>
              <a:t>Reform FAQs</a:t>
            </a: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11</a:t>
            </a:fld>
            <a:endParaRPr lang="en-AU">
              <a:solidFill>
                <a:schemeClr val="bg1"/>
              </a:solidFill>
            </a:endParaRPr>
          </a:p>
        </p:txBody>
      </p:sp>
      <p:pic>
        <p:nvPicPr>
          <p:cNvPr id="4" name="Picture 3">
            <a:extLst>
              <a:ext uri="{FF2B5EF4-FFF2-40B4-BE49-F238E27FC236}">
                <a16:creationId xmlns:a16="http://schemas.microsoft.com/office/drawing/2014/main" id="{EB0CC295-3FAB-F715-B094-1537685B90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9821" y="172580"/>
            <a:ext cx="2292295" cy="554784"/>
          </a:xfrm>
          <a:prstGeom prst="rect">
            <a:avLst/>
          </a:prstGeom>
        </p:spPr>
      </p:pic>
      <p:graphicFrame>
        <p:nvGraphicFramePr>
          <p:cNvPr id="8" name="Table 7" descr="Answers to frequently asked questions regarding the reforms - slide 2">
            <a:extLst>
              <a:ext uri="{FF2B5EF4-FFF2-40B4-BE49-F238E27FC236}">
                <a16:creationId xmlns:a16="http://schemas.microsoft.com/office/drawing/2014/main" id="{D1D912F0-B4F8-5139-5BFD-0EEE74F5B648}"/>
              </a:ext>
            </a:extLst>
          </p:cNvPr>
          <p:cNvGraphicFramePr>
            <a:graphicFrameLocks noGrp="1"/>
          </p:cNvGraphicFramePr>
          <p:nvPr>
            <p:extLst>
              <p:ext uri="{D42A27DB-BD31-4B8C-83A1-F6EECF244321}">
                <p14:modId xmlns:p14="http://schemas.microsoft.com/office/powerpoint/2010/main" val="2746825089"/>
              </p:ext>
            </p:extLst>
          </p:nvPr>
        </p:nvGraphicFramePr>
        <p:xfrm>
          <a:off x="652378" y="1567117"/>
          <a:ext cx="10701422" cy="4156908"/>
        </p:xfrm>
        <a:graphic>
          <a:graphicData uri="http://schemas.openxmlformats.org/drawingml/2006/table">
            <a:tbl>
              <a:tblPr firstRow="1" bandRow="1">
                <a:tableStyleId>{BC89EF96-8CEA-46FF-86C4-4CE0E7609802}</a:tableStyleId>
              </a:tblPr>
              <a:tblGrid>
                <a:gridCol w="2876885">
                  <a:extLst>
                    <a:ext uri="{9D8B030D-6E8A-4147-A177-3AD203B41FA5}">
                      <a16:colId xmlns:a16="http://schemas.microsoft.com/office/drawing/2014/main" val="3141242501"/>
                    </a:ext>
                  </a:extLst>
                </a:gridCol>
                <a:gridCol w="7824537">
                  <a:extLst>
                    <a:ext uri="{9D8B030D-6E8A-4147-A177-3AD203B41FA5}">
                      <a16:colId xmlns:a16="http://schemas.microsoft.com/office/drawing/2014/main" val="3451900327"/>
                    </a:ext>
                  </a:extLst>
                </a:gridCol>
              </a:tblGrid>
              <a:tr h="889734">
                <a:tc>
                  <a:txBody>
                    <a:bodyPr/>
                    <a:lstStyle/>
                    <a:p>
                      <a:r>
                        <a:rPr lang="en-AU" b="1" i="0">
                          <a:solidFill>
                            <a:srgbClr val="002C47"/>
                          </a:solidFill>
                        </a:rPr>
                        <a:t>What transactions are reportable?</a:t>
                      </a:r>
                    </a:p>
                  </a:txBody>
                  <a:tcPr/>
                </a:tc>
                <a:tc>
                  <a:txBody>
                    <a:bodyPr/>
                    <a:lstStyle/>
                    <a:p>
                      <a:pPr marL="285750" indent="-285750">
                        <a:buFontTx/>
                        <a:buChar char="-"/>
                      </a:pPr>
                      <a:r>
                        <a:rPr lang="en-AU" b="0">
                          <a:solidFill>
                            <a:srgbClr val="002C47"/>
                          </a:solidFill>
                        </a:rPr>
                        <a:t>Trade credit arrangements to a supplier of goods or services where an ABN is recorded.</a:t>
                      </a:r>
                    </a:p>
                    <a:p>
                      <a:pPr marL="285750" indent="-285750">
                        <a:buFontTx/>
                        <a:buChar char="-"/>
                      </a:pPr>
                      <a:r>
                        <a:rPr lang="en-AU" b="0">
                          <a:solidFill>
                            <a:srgbClr val="002C47"/>
                          </a:solidFill>
                        </a:rPr>
                        <a:t>Credit card payments that are under $100 or subject to relevant policy can be excluded.</a:t>
                      </a:r>
                    </a:p>
                  </a:txBody>
                  <a:tcPr/>
                </a:tc>
                <a:extLst>
                  <a:ext uri="{0D108BD9-81ED-4DB2-BD59-A6C34878D82A}">
                    <a16:rowId xmlns:a16="http://schemas.microsoft.com/office/drawing/2014/main" val="3036293268"/>
                  </a:ext>
                </a:extLst>
              </a:tr>
              <a:tr h="889734">
                <a:tc>
                  <a:txBody>
                    <a:bodyPr/>
                    <a:lstStyle/>
                    <a:p>
                      <a:r>
                        <a:rPr lang="en-AU" b="1" i="0">
                          <a:solidFill>
                            <a:srgbClr val="002C47"/>
                          </a:solidFill>
                        </a:rPr>
                        <a:t>How do the new Rules treat contract terms?</a:t>
                      </a:r>
                    </a:p>
                  </a:txBody>
                  <a:tcPr/>
                </a:tc>
                <a:tc>
                  <a:txBody>
                    <a:bodyPr/>
                    <a:lstStyle/>
                    <a:p>
                      <a:pPr marL="285750" indent="-285750">
                        <a:buFontTx/>
                        <a:buChar char="-"/>
                      </a:pPr>
                      <a:r>
                        <a:rPr lang="en-AU">
                          <a:solidFill>
                            <a:srgbClr val="002C47"/>
                          </a:solidFill>
                        </a:rPr>
                        <a:t>Overriding contract terms are used for reporting.</a:t>
                      </a:r>
                    </a:p>
                    <a:p>
                      <a:pPr marL="285750" indent="-285750">
                        <a:buFontTx/>
                        <a:buChar char="-"/>
                      </a:pPr>
                      <a:r>
                        <a:rPr lang="en-AU">
                          <a:solidFill>
                            <a:srgbClr val="002C47"/>
                          </a:solidFill>
                        </a:rPr>
                        <a:t>If there are no contract terms, the terms on an invoice are used to report.</a:t>
                      </a:r>
                    </a:p>
                  </a:txBody>
                  <a:tcPr/>
                </a:tc>
                <a:extLst>
                  <a:ext uri="{0D108BD9-81ED-4DB2-BD59-A6C34878D82A}">
                    <a16:rowId xmlns:a16="http://schemas.microsoft.com/office/drawing/2014/main" val="625753895"/>
                  </a:ext>
                </a:extLst>
              </a:tr>
              <a:tr h="889734">
                <a:tc>
                  <a:txBody>
                    <a:bodyPr/>
                    <a:lstStyle/>
                    <a:p>
                      <a:r>
                        <a:rPr lang="en-AU" b="1" i="0">
                          <a:solidFill>
                            <a:srgbClr val="002C47"/>
                          </a:solidFill>
                        </a:rPr>
                        <a:t>Do I need to prepare multiple datasets?</a:t>
                      </a:r>
                    </a:p>
                  </a:txBody>
                  <a:tcPr/>
                </a:tc>
                <a:tc>
                  <a:txBody>
                    <a:bodyPr/>
                    <a:lstStyle/>
                    <a:p>
                      <a:pPr marL="285750" indent="-285750">
                        <a:buFontTx/>
                        <a:buChar char="-"/>
                      </a:pPr>
                      <a:r>
                        <a:rPr lang="en-AU">
                          <a:solidFill>
                            <a:srgbClr val="002C47"/>
                          </a:solidFill>
                        </a:rPr>
                        <a:t>No. Updates to the exposure draft Rules removed the need for multiple datasets. Only a trade credit dataset needs to be prepared.</a:t>
                      </a:r>
                    </a:p>
                    <a:p>
                      <a:pPr marL="285750" indent="-285750">
                        <a:buFontTx/>
                        <a:buChar char="-"/>
                      </a:pPr>
                      <a:r>
                        <a:rPr lang="en-AU">
                          <a:solidFill>
                            <a:srgbClr val="002C47"/>
                          </a:solidFill>
                        </a:rPr>
                        <a:t>A ‘dataset’ can be evidenced by coding or formulas that are applied to databases. Entities will not need to store an isolated ‘dataset’.</a:t>
                      </a:r>
                    </a:p>
                  </a:txBody>
                  <a:tcPr/>
                </a:tc>
                <a:extLst>
                  <a:ext uri="{0D108BD9-81ED-4DB2-BD59-A6C34878D82A}">
                    <a16:rowId xmlns:a16="http://schemas.microsoft.com/office/drawing/2014/main" val="1831277622"/>
                  </a:ext>
                </a:extLst>
              </a:tr>
              <a:tr h="889734">
                <a:tc>
                  <a:txBody>
                    <a:bodyPr/>
                    <a:lstStyle/>
                    <a:p>
                      <a:r>
                        <a:rPr lang="en-AU" b="1" i="0">
                          <a:solidFill>
                            <a:srgbClr val="002C47"/>
                          </a:solidFill>
                        </a:rPr>
                        <a:t>Is any electronic invoicing </a:t>
                      </a:r>
                      <a:r>
                        <a:rPr lang="en-AU" b="1" i="0" err="1">
                          <a:solidFill>
                            <a:srgbClr val="002C47"/>
                          </a:solidFill>
                        </a:rPr>
                        <a:t>eInvoicing</a:t>
                      </a:r>
                      <a:r>
                        <a:rPr lang="en-AU" b="1" i="0">
                          <a:solidFill>
                            <a:srgbClr val="002C47"/>
                          </a:solidFill>
                        </a:rPr>
                        <a:t>?</a:t>
                      </a:r>
                    </a:p>
                  </a:txBody>
                  <a:tcPr/>
                </a:tc>
                <a:tc>
                  <a:txBody>
                    <a:bodyPr/>
                    <a:lstStyle/>
                    <a:p>
                      <a:pPr marL="285750" indent="-285750">
                        <a:buFontTx/>
                        <a:buChar char="-"/>
                      </a:pPr>
                      <a:r>
                        <a:rPr lang="en-AU" dirty="0">
                          <a:solidFill>
                            <a:srgbClr val="002C47"/>
                          </a:solidFill>
                        </a:rPr>
                        <a:t>No. Only systems connected to the </a:t>
                      </a:r>
                      <a:r>
                        <a:rPr lang="en-AU" dirty="0" err="1">
                          <a:solidFill>
                            <a:srgbClr val="002C47"/>
                          </a:solidFill>
                        </a:rPr>
                        <a:t>Peppol</a:t>
                      </a:r>
                      <a:r>
                        <a:rPr lang="en-AU" dirty="0">
                          <a:solidFill>
                            <a:srgbClr val="002C47"/>
                          </a:solidFill>
                        </a:rPr>
                        <a:t> </a:t>
                      </a:r>
                      <a:r>
                        <a:rPr lang="en-AU" dirty="0" err="1">
                          <a:solidFill>
                            <a:srgbClr val="002C47"/>
                          </a:solidFill>
                        </a:rPr>
                        <a:t>eInvoicing</a:t>
                      </a:r>
                      <a:r>
                        <a:rPr lang="en-AU" dirty="0">
                          <a:solidFill>
                            <a:srgbClr val="002C47"/>
                          </a:solidFill>
                        </a:rPr>
                        <a:t> network.</a:t>
                      </a:r>
                    </a:p>
                  </a:txBody>
                  <a:tcPr/>
                </a:tc>
                <a:extLst>
                  <a:ext uri="{0D108BD9-81ED-4DB2-BD59-A6C34878D82A}">
                    <a16:rowId xmlns:a16="http://schemas.microsoft.com/office/drawing/2014/main" val="3523246189"/>
                  </a:ext>
                </a:extLst>
              </a:tr>
            </a:tbl>
          </a:graphicData>
        </a:graphic>
      </p:graphicFrame>
    </p:spTree>
    <p:extLst>
      <p:ext uri="{BB962C8B-B14F-4D97-AF65-F5344CB8AC3E}">
        <p14:creationId xmlns:p14="http://schemas.microsoft.com/office/powerpoint/2010/main" val="3208290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09646" y="488191"/>
            <a:ext cx="11391900" cy="739775"/>
          </a:xfrm>
        </p:spPr>
        <p:txBody>
          <a:bodyPr anchor="ctr">
            <a:normAutofit/>
          </a:bodyPr>
          <a:lstStyle/>
          <a:p>
            <a:pPr>
              <a:lnSpc>
                <a:spcPct val="100000"/>
              </a:lnSpc>
            </a:pPr>
            <a:r>
              <a:rPr lang="en-AU" sz="4000" b="1">
                <a:solidFill>
                  <a:srgbClr val="002C47"/>
                </a:solidFill>
                <a:latin typeface="+mn-lt"/>
              </a:rPr>
              <a:t>Reform FAQs</a:t>
            </a: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12</a:t>
            </a:fld>
            <a:endParaRPr lang="en-AU">
              <a:solidFill>
                <a:schemeClr val="bg1"/>
              </a:solidFill>
            </a:endParaRPr>
          </a:p>
        </p:txBody>
      </p:sp>
      <p:pic>
        <p:nvPicPr>
          <p:cNvPr id="4" name="Picture 3">
            <a:extLst>
              <a:ext uri="{FF2B5EF4-FFF2-40B4-BE49-F238E27FC236}">
                <a16:creationId xmlns:a16="http://schemas.microsoft.com/office/drawing/2014/main" id="{EB0CC295-3FAB-F715-B094-1537685B90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9821" y="172580"/>
            <a:ext cx="2292295" cy="554784"/>
          </a:xfrm>
          <a:prstGeom prst="rect">
            <a:avLst/>
          </a:prstGeom>
        </p:spPr>
      </p:pic>
      <p:graphicFrame>
        <p:nvGraphicFramePr>
          <p:cNvPr id="7" name="Table 6" descr="Answers to frequently asked questions regarding the reforms - slide 3">
            <a:extLst>
              <a:ext uri="{FF2B5EF4-FFF2-40B4-BE49-F238E27FC236}">
                <a16:creationId xmlns:a16="http://schemas.microsoft.com/office/drawing/2014/main" id="{846F0D37-B72D-C384-C466-CD70827BD984}"/>
              </a:ext>
            </a:extLst>
          </p:cNvPr>
          <p:cNvGraphicFramePr>
            <a:graphicFrameLocks noGrp="1"/>
          </p:cNvGraphicFramePr>
          <p:nvPr>
            <p:extLst>
              <p:ext uri="{D42A27DB-BD31-4B8C-83A1-F6EECF244321}">
                <p14:modId xmlns:p14="http://schemas.microsoft.com/office/powerpoint/2010/main" val="3513407287"/>
              </p:ext>
            </p:extLst>
          </p:nvPr>
        </p:nvGraphicFramePr>
        <p:xfrm>
          <a:off x="652378" y="1567117"/>
          <a:ext cx="10701422" cy="4181574"/>
        </p:xfrm>
        <a:graphic>
          <a:graphicData uri="http://schemas.openxmlformats.org/drawingml/2006/table">
            <a:tbl>
              <a:tblPr firstRow="1" bandRow="1">
                <a:tableStyleId>{BC89EF96-8CEA-46FF-86C4-4CE0E7609802}</a:tableStyleId>
              </a:tblPr>
              <a:tblGrid>
                <a:gridCol w="2876885">
                  <a:extLst>
                    <a:ext uri="{9D8B030D-6E8A-4147-A177-3AD203B41FA5}">
                      <a16:colId xmlns:a16="http://schemas.microsoft.com/office/drawing/2014/main" val="3141242501"/>
                    </a:ext>
                  </a:extLst>
                </a:gridCol>
                <a:gridCol w="7824537">
                  <a:extLst>
                    <a:ext uri="{9D8B030D-6E8A-4147-A177-3AD203B41FA5}">
                      <a16:colId xmlns:a16="http://schemas.microsoft.com/office/drawing/2014/main" val="3451900327"/>
                    </a:ext>
                  </a:extLst>
                </a:gridCol>
              </a:tblGrid>
              <a:tr h="889734">
                <a:tc>
                  <a:txBody>
                    <a:bodyPr/>
                    <a:lstStyle/>
                    <a:p>
                      <a:r>
                        <a:rPr lang="en-AU" b="1" i="0">
                          <a:solidFill>
                            <a:srgbClr val="002C47"/>
                          </a:solidFill>
                        </a:rPr>
                        <a:t>When will we start to see fast and slow payers on the Register</a:t>
                      </a:r>
                    </a:p>
                  </a:txBody>
                  <a:tcPr/>
                </a:tc>
                <a:tc>
                  <a:txBody>
                    <a:bodyPr/>
                    <a:lstStyle/>
                    <a:p>
                      <a:pPr marL="285750" indent="-285750">
                        <a:buFontTx/>
                        <a:buChar char="-"/>
                      </a:pPr>
                      <a:r>
                        <a:rPr lang="en-AU" b="0">
                          <a:solidFill>
                            <a:srgbClr val="002C47"/>
                          </a:solidFill>
                        </a:rPr>
                        <a:t>‘Slow payers’ and ‘fast payers’ identifiable from Q4 2025. </a:t>
                      </a:r>
                    </a:p>
                    <a:p>
                      <a:pPr marL="285750" indent="-285750">
                        <a:buFontTx/>
                        <a:buChar char="-"/>
                      </a:pPr>
                      <a:r>
                        <a:rPr lang="en-AU" b="0">
                          <a:solidFill>
                            <a:srgbClr val="002C47"/>
                          </a:solidFill>
                        </a:rPr>
                        <a:t>‘Slow payer’ directions from Q2 2026.</a:t>
                      </a:r>
                    </a:p>
                    <a:p>
                      <a:pPr marL="285750" indent="-285750">
                        <a:buFontTx/>
                        <a:buChar char="-"/>
                      </a:pPr>
                      <a:r>
                        <a:rPr lang="en-AU" b="0">
                          <a:solidFill>
                            <a:srgbClr val="002C47"/>
                          </a:solidFill>
                        </a:rPr>
                        <a:t>Before then, the new dashboard will be improved to identify outliers and entities with good and poor payment practices.</a:t>
                      </a:r>
                    </a:p>
                  </a:txBody>
                  <a:tcPr/>
                </a:tc>
                <a:extLst>
                  <a:ext uri="{0D108BD9-81ED-4DB2-BD59-A6C34878D82A}">
                    <a16:rowId xmlns:a16="http://schemas.microsoft.com/office/drawing/2014/main" val="3036293268"/>
                  </a:ext>
                </a:extLst>
              </a:tr>
              <a:tr h="889734">
                <a:tc>
                  <a:txBody>
                    <a:bodyPr/>
                    <a:lstStyle/>
                    <a:p>
                      <a:r>
                        <a:rPr lang="en-AU" b="1" i="0">
                          <a:solidFill>
                            <a:srgbClr val="002C47"/>
                          </a:solidFill>
                        </a:rPr>
                        <a:t>What happens if I pay slow (or late)?</a:t>
                      </a:r>
                    </a:p>
                  </a:txBody>
                  <a:tcPr/>
                </a:tc>
                <a:tc>
                  <a:txBody>
                    <a:bodyPr/>
                    <a:lstStyle/>
                    <a:p>
                      <a:pPr marL="285750" indent="-285750">
                        <a:buFontTx/>
                        <a:buChar char="-"/>
                      </a:pPr>
                      <a:r>
                        <a:rPr lang="en-AU">
                          <a:solidFill>
                            <a:srgbClr val="002C47"/>
                          </a:solidFill>
                        </a:rPr>
                        <a:t>If in slowest 20% for 2 periods can be given a direction to make statements on website, procurement and other documents.</a:t>
                      </a:r>
                    </a:p>
                    <a:p>
                      <a:pPr marL="285750" indent="-285750">
                        <a:buFontTx/>
                        <a:buChar char="-"/>
                      </a:pPr>
                      <a:r>
                        <a:rPr lang="en-AU">
                          <a:solidFill>
                            <a:srgbClr val="002C47"/>
                          </a:solidFill>
                        </a:rPr>
                        <a:t>May be identified in research and publications by the Regulator, including being identified on new Register dashboards.</a:t>
                      </a:r>
                    </a:p>
                  </a:txBody>
                  <a:tcPr/>
                </a:tc>
                <a:extLst>
                  <a:ext uri="{0D108BD9-81ED-4DB2-BD59-A6C34878D82A}">
                    <a16:rowId xmlns:a16="http://schemas.microsoft.com/office/drawing/2014/main" val="625753895"/>
                  </a:ext>
                </a:extLst>
              </a:tr>
              <a:tr h="889734">
                <a:tc>
                  <a:txBody>
                    <a:bodyPr/>
                    <a:lstStyle/>
                    <a:p>
                      <a:r>
                        <a:rPr lang="en-AU" b="1" i="0">
                          <a:solidFill>
                            <a:srgbClr val="002C47"/>
                          </a:solidFill>
                        </a:rPr>
                        <a:t>How do we get recognised as a good payer?</a:t>
                      </a:r>
                    </a:p>
                  </a:txBody>
                  <a:tcPr/>
                </a:tc>
                <a:tc>
                  <a:txBody>
                    <a:bodyPr/>
                    <a:lstStyle/>
                    <a:p>
                      <a:pPr marL="285750" indent="-285750">
                        <a:buFontTx/>
                        <a:buChar char="-"/>
                      </a:pPr>
                      <a:r>
                        <a:rPr lang="en-AU">
                          <a:solidFill>
                            <a:srgbClr val="002C47"/>
                          </a:solidFill>
                        </a:rPr>
                        <a:t>Fast payers must pay 95% of small business payments in 20 days or less for 12 months.</a:t>
                      </a:r>
                    </a:p>
                    <a:p>
                      <a:pPr marL="285750" indent="-285750">
                        <a:buFontTx/>
                        <a:buChar char="-"/>
                      </a:pPr>
                      <a:r>
                        <a:rPr lang="en-AU">
                          <a:solidFill>
                            <a:srgbClr val="002C47"/>
                          </a:solidFill>
                        </a:rPr>
                        <a:t>Other practices can also be recognised – reach out and tell us your story.</a:t>
                      </a:r>
                    </a:p>
                  </a:txBody>
                  <a:tcPr/>
                </a:tc>
                <a:extLst>
                  <a:ext uri="{0D108BD9-81ED-4DB2-BD59-A6C34878D82A}">
                    <a16:rowId xmlns:a16="http://schemas.microsoft.com/office/drawing/2014/main" val="1831277622"/>
                  </a:ext>
                </a:extLst>
              </a:tr>
              <a:tr h="889734">
                <a:tc>
                  <a:txBody>
                    <a:bodyPr/>
                    <a:lstStyle/>
                    <a:p>
                      <a:r>
                        <a:rPr lang="en-AU" b="1" i="0">
                          <a:solidFill>
                            <a:srgbClr val="002C47"/>
                          </a:solidFill>
                        </a:rPr>
                        <a:t>What type of research is the Regulator going to do?</a:t>
                      </a:r>
                    </a:p>
                  </a:txBody>
                  <a:tcPr/>
                </a:tc>
                <a:tc>
                  <a:txBody>
                    <a:bodyPr/>
                    <a:lstStyle/>
                    <a:p>
                      <a:pPr marL="285750" indent="-285750">
                        <a:buFontTx/>
                        <a:buChar char="-"/>
                      </a:pPr>
                      <a:r>
                        <a:rPr lang="en-AU" dirty="0">
                          <a:solidFill>
                            <a:srgbClr val="002C47"/>
                          </a:solidFill>
                        </a:rPr>
                        <a:t>Broad remit; may include late payment, working capital funding, supply chain finance arrangements.</a:t>
                      </a:r>
                    </a:p>
                  </a:txBody>
                  <a:tcPr/>
                </a:tc>
                <a:extLst>
                  <a:ext uri="{0D108BD9-81ED-4DB2-BD59-A6C34878D82A}">
                    <a16:rowId xmlns:a16="http://schemas.microsoft.com/office/drawing/2014/main" val="3523246189"/>
                  </a:ext>
                </a:extLst>
              </a:tr>
            </a:tbl>
          </a:graphicData>
        </a:graphic>
      </p:graphicFrame>
    </p:spTree>
    <p:extLst>
      <p:ext uri="{BB962C8B-B14F-4D97-AF65-F5344CB8AC3E}">
        <p14:creationId xmlns:p14="http://schemas.microsoft.com/office/powerpoint/2010/main" val="706603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5743125" y="1464423"/>
            <a:ext cx="6034927" cy="1338262"/>
          </a:xfrm>
        </p:spPr>
        <p:txBody>
          <a:bodyPr anchor="ctr">
            <a:noAutofit/>
          </a:bodyPr>
          <a:lstStyle/>
          <a:p>
            <a:pPr algn="ctr">
              <a:lnSpc>
                <a:spcPct val="100000"/>
              </a:lnSpc>
            </a:pPr>
            <a:r>
              <a:rPr lang="en-AU" sz="4800" b="1">
                <a:solidFill>
                  <a:srgbClr val="002C47"/>
                </a:solidFill>
                <a:latin typeface="+mn-lt"/>
              </a:rPr>
              <a:t>Regulatory Operations</a:t>
            </a:r>
            <a:endParaRPr lang="en-US" sz="4800"/>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13</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463475" y="2911475"/>
            <a:ext cx="4594225" cy="1500187"/>
          </a:xfrm>
        </p:spPr>
        <p:txBody>
          <a:bodyPr vert="horz" lIns="91440" tIns="45720" rIns="91440" bIns="45720" rtlCol="0" anchor="t">
            <a:normAutofit/>
          </a:bodyPr>
          <a:lstStyle/>
          <a:p>
            <a:pPr algn="ctr"/>
            <a:r>
              <a:rPr lang="en-AU" sz="2000"/>
              <a:t>Peter Chia</a:t>
            </a:r>
          </a:p>
          <a:p>
            <a:pPr algn="ctr"/>
            <a:r>
              <a:rPr lang="en-AU" sz="2000"/>
              <a:t>Director, Operations</a:t>
            </a:r>
          </a:p>
        </p:txBody>
      </p:sp>
      <p:pic>
        <p:nvPicPr>
          <p:cNvPr id="3" name="Picture 2">
            <a:extLst>
              <a:ext uri="{FF2B5EF4-FFF2-40B4-BE49-F238E27FC236}">
                <a16:creationId xmlns:a16="http://schemas.microsoft.com/office/drawing/2014/main" id="{2F23D494-9598-6AD6-9936-BABF17754E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85757" y="303213"/>
            <a:ext cx="2292295" cy="554784"/>
          </a:xfrm>
          <a:prstGeom prst="rect">
            <a:avLst/>
          </a:prstGeom>
        </p:spPr>
      </p:pic>
    </p:spTree>
    <p:extLst>
      <p:ext uri="{BB962C8B-B14F-4D97-AF65-F5344CB8AC3E}">
        <p14:creationId xmlns:p14="http://schemas.microsoft.com/office/powerpoint/2010/main" val="3080062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397889" y="215283"/>
            <a:ext cx="11391900" cy="739775"/>
          </a:xfrm>
        </p:spPr>
        <p:txBody>
          <a:bodyPr anchor="ctr">
            <a:normAutofit/>
          </a:bodyPr>
          <a:lstStyle/>
          <a:p>
            <a:pPr>
              <a:lnSpc>
                <a:spcPct val="100000"/>
              </a:lnSpc>
            </a:pPr>
            <a:r>
              <a:rPr lang="en-AU" sz="4000" b="1">
                <a:solidFill>
                  <a:srgbClr val="002C47"/>
                </a:solidFill>
                <a:latin typeface="+mn-lt"/>
              </a:rPr>
              <a:t>Transition Information</a:t>
            </a:r>
            <a:endParaRPr lang="en-AU" sz="4000" b="1">
              <a:solidFill>
                <a:srgbClr val="FF0000"/>
              </a:solidFill>
              <a:latin typeface="+mn-lt"/>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14</a:t>
            </a:fld>
            <a:endParaRPr lang="en-AU">
              <a:solidFill>
                <a:schemeClr val="bg1"/>
              </a:solidFill>
            </a:endParaRPr>
          </a:p>
        </p:txBody>
      </p:sp>
      <p:pic>
        <p:nvPicPr>
          <p:cNvPr id="4" name="Picture 3">
            <a:extLst>
              <a:ext uri="{FF2B5EF4-FFF2-40B4-BE49-F238E27FC236}">
                <a16:creationId xmlns:a16="http://schemas.microsoft.com/office/drawing/2014/main" id="{843BAE48-D165-8459-0E8F-040C3F9E73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29927" y="215283"/>
            <a:ext cx="2294773" cy="556984"/>
          </a:xfrm>
          <a:prstGeom prst="rect">
            <a:avLst/>
          </a:prstGeom>
        </p:spPr>
      </p:pic>
      <p:sp>
        <p:nvSpPr>
          <p:cNvPr id="11" name="TextBox 10">
            <a:extLst>
              <a:ext uri="{FF2B5EF4-FFF2-40B4-BE49-F238E27FC236}">
                <a16:creationId xmlns:a16="http://schemas.microsoft.com/office/drawing/2014/main" id="{F13CCBD4-509C-92FA-12E1-AD0F0232EAD8}"/>
              </a:ext>
            </a:extLst>
          </p:cNvPr>
          <p:cNvSpPr txBox="1"/>
          <p:nvPr/>
        </p:nvSpPr>
        <p:spPr>
          <a:xfrm>
            <a:off x="974400" y="2263480"/>
            <a:ext cx="4680000" cy="1317665"/>
          </a:xfrm>
          <a:prstGeom prst="roundRect">
            <a:avLst>
              <a:gd name="adj" fmla="val 4091"/>
            </a:avLst>
          </a:prstGeom>
          <a:solidFill>
            <a:srgbClr val="CFD1D4"/>
          </a:solidFill>
          <a:ln>
            <a:solidFill>
              <a:srgbClr val="CFD1D4"/>
            </a:solidFill>
          </a:ln>
        </p:spPr>
        <p:txBody>
          <a:bodyPr wrap="square" rtlCol="0">
            <a:spAutoFit/>
          </a:bodyPr>
          <a:lstStyle/>
          <a:p>
            <a:pPr fontAlgn="base"/>
            <a:endParaRPr lang="en-AU">
              <a:solidFill>
                <a:srgbClr val="002C47"/>
              </a:solidFill>
            </a:endParaRPr>
          </a:p>
          <a:p>
            <a:pPr marL="263525" indent="-263525" algn="ctr" fontAlgn="base">
              <a:buFont typeface="Arial" panose="020B0604020202020204" pitchFamily="34" charset="0"/>
              <a:buChar char="•"/>
            </a:pPr>
            <a:r>
              <a:rPr lang="en-AU" sz="2000">
                <a:solidFill>
                  <a:srgbClr val="002C47"/>
                </a:solidFill>
              </a:rPr>
              <a:t>Reports need to be lodged under the old reporting requirements.</a:t>
            </a:r>
          </a:p>
          <a:p>
            <a:pPr algn="ctr" fontAlgn="base"/>
            <a:endParaRPr lang="en-AU" sz="2000">
              <a:solidFill>
                <a:srgbClr val="002C47"/>
              </a:solidFill>
            </a:endParaRPr>
          </a:p>
        </p:txBody>
      </p:sp>
      <p:sp>
        <p:nvSpPr>
          <p:cNvPr id="12" name="Rectangle: Rounded Corners 11">
            <a:extLst>
              <a:ext uri="{FF2B5EF4-FFF2-40B4-BE49-F238E27FC236}">
                <a16:creationId xmlns:a16="http://schemas.microsoft.com/office/drawing/2014/main" id="{43007873-5CF1-38B0-300A-8ADD0518BF14}"/>
              </a:ext>
            </a:extLst>
          </p:cNvPr>
          <p:cNvSpPr/>
          <p:nvPr/>
        </p:nvSpPr>
        <p:spPr>
          <a:xfrm>
            <a:off x="974400" y="1432076"/>
            <a:ext cx="4680000" cy="969484"/>
          </a:xfrm>
          <a:prstGeom prst="roundRect">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a:solidFill>
                  <a:schemeClr val="bg1"/>
                </a:solidFill>
              </a:rPr>
              <a:t>Reporting Periods </a:t>
            </a:r>
            <a:r>
              <a:rPr lang="en-AU" sz="2400" b="1" i="1">
                <a:solidFill>
                  <a:schemeClr val="bg1"/>
                </a:solidFill>
              </a:rPr>
              <a:t>Commencing</a:t>
            </a:r>
            <a:r>
              <a:rPr lang="en-AU" sz="2400" b="1">
                <a:solidFill>
                  <a:schemeClr val="bg1"/>
                </a:solidFill>
              </a:rPr>
              <a:t> </a:t>
            </a:r>
            <a:r>
              <a:rPr lang="en-AU" sz="2400" b="1" i="1" u="sng">
                <a:solidFill>
                  <a:schemeClr val="bg1"/>
                </a:solidFill>
              </a:rPr>
              <a:t>Before 1 July 2024</a:t>
            </a:r>
          </a:p>
        </p:txBody>
      </p:sp>
      <p:sp>
        <p:nvSpPr>
          <p:cNvPr id="13" name="TextBox 12">
            <a:extLst>
              <a:ext uri="{FF2B5EF4-FFF2-40B4-BE49-F238E27FC236}">
                <a16:creationId xmlns:a16="http://schemas.microsoft.com/office/drawing/2014/main" id="{D58B9557-C627-5973-5093-ADCF07F965E6}"/>
              </a:ext>
            </a:extLst>
          </p:cNvPr>
          <p:cNvSpPr txBox="1"/>
          <p:nvPr/>
        </p:nvSpPr>
        <p:spPr>
          <a:xfrm>
            <a:off x="6096000" y="2263480"/>
            <a:ext cx="4680000" cy="2886313"/>
          </a:xfrm>
          <a:prstGeom prst="roundRect">
            <a:avLst>
              <a:gd name="adj" fmla="val 4091"/>
            </a:avLst>
          </a:prstGeom>
          <a:solidFill>
            <a:srgbClr val="CFD1D4"/>
          </a:solidFill>
          <a:ln>
            <a:solidFill>
              <a:srgbClr val="CFD1D4"/>
            </a:solidFill>
          </a:ln>
        </p:spPr>
        <p:txBody>
          <a:bodyPr wrap="square" rtlCol="0">
            <a:spAutoFit/>
          </a:bodyPr>
          <a:lstStyle/>
          <a:p>
            <a:pPr fontAlgn="base">
              <a:spcBef>
                <a:spcPts val="1200"/>
              </a:spcBef>
            </a:pPr>
            <a:endParaRPr lang="en-AU" kern="100">
              <a:solidFill>
                <a:srgbClr val="002C47"/>
              </a:solidFill>
              <a:cs typeface="Calibri" panose="020F0502020204030204" pitchFamily="34" charset="0"/>
            </a:endParaRPr>
          </a:p>
          <a:p>
            <a:pPr marL="285750" indent="-285750" fontAlgn="base">
              <a:buFont typeface="Arial" panose="020B0604020202020204" pitchFamily="34" charset="0"/>
              <a:buChar char="•"/>
            </a:pPr>
            <a:r>
              <a:rPr lang="en-AU" sz="2000" kern="100">
                <a:solidFill>
                  <a:srgbClr val="002C47"/>
                </a:solidFill>
                <a:cs typeface="Calibri" panose="020F0502020204030204" pitchFamily="34" charset="0"/>
              </a:rPr>
              <a:t>The definition of a ‘reporting entity’ has changed –&gt; consolidated revenue.  </a:t>
            </a:r>
          </a:p>
          <a:p>
            <a:pPr marL="285750" indent="-285750" fontAlgn="base">
              <a:buFont typeface="Arial" panose="020B0604020202020204" pitchFamily="34" charset="0"/>
              <a:buChar char="•"/>
            </a:pPr>
            <a:r>
              <a:rPr lang="en-AU" sz="2000">
                <a:solidFill>
                  <a:srgbClr val="002C47"/>
                </a:solidFill>
              </a:rPr>
              <a:t>Reporting entities who do not meet the new definition are automatically exited from the Scheme.</a:t>
            </a:r>
          </a:p>
          <a:p>
            <a:pPr marL="285750" indent="-285750" fontAlgn="base">
              <a:buFont typeface="Arial" panose="020B0604020202020204" pitchFamily="34" charset="0"/>
              <a:buChar char="•"/>
            </a:pPr>
            <a:r>
              <a:rPr lang="en-AU" sz="2000" b="0" i="0">
                <a:solidFill>
                  <a:srgbClr val="002C47"/>
                </a:solidFill>
                <a:effectLst/>
              </a:rPr>
              <a:t>New reporting requirements apply.</a:t>
            </a:r>
          </a:p>
          <a:p>
            <a:pPr marL="285750" indent="-285750" fontAlgn="base">
              <a:buFont typeface="Arial" panose="020B0604020202020204" pitchFamily="34" charset="0"/>
              <a:buChar char="•"/>
            </a:pPr>
            <a:r>
              <a:rPr lang="en-AU" sz="2000" b="0" i="0">
                <a:solidFill>
                  <a:srgbClr val="002C47"/>
                </a:solidFill>
                <a:effectLst/>
              </a:rPr>
              <a:t>Information sheets on the reforms and transition are available on the website.</a:t>
            </a:r>
          </a:p>
        </p:txBody>
      </p:sp>
      <p:sp>
        <p:nvSpPr>
          <p:cNvPr id="14" name="Rectangle: Rounded Corners 13">
            <a:extLst>
              <a:ext uri="{FF2B5EF4-FFF2-40B4-BE49-F238E27FC236}">
                <a16:creationId xmlns:a16="http://schemas.microsoft.com/office/drawing/2014/main" id="{D1A43642-3B34-613C-F6C8-2AC25873A9D2}"/>
              </a:ext>
            </a:extLst>
          </p:cNvPr>
          <p:cNvSpPr/>
          <p:nvPr/>
        </p:nvSpPr>
        <p:spPr>
          <a:xfrm>
            <a:off x="6096000" y="1432076"/>
            <a:ext cx="4680000" cy="969484"/>
          </a:xfrm>
          <a:prstGeom prst="roundRect">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AU" sz="2400" b="1" kern="100">
                <a:solidFill>
                  <a:schemeClr val="bg1"/>
                </a:solidFill>
                <a:cs typeface="Calibri" panose="020F0502020204030204" pitchFamily="34" charset="0"/>
              </a:rPr>
              <a:t>Reporting Periods </a:t>
            </a:r>
            <a:r>
              <a:rPr lang="en-AU" sz="2400" b="1" i="1" u="sng" kern="100">
                <a:solidFill>
                  <a:schemeClr val="bg1"/>
                </a:solidFill>
                <a:cs typeface="Calibri" panose="020F0502020204030204" pitchFamily="34" charset="0"/>
              </a:rPr>
              <a:t>Commencing </a:t>
            </a:r>
          </a:p>
          <a:p>
            <a:pPr algn="ctr" fontAlgn="base"/>
            <a:r>
              <a:rPr lang="en-AU" sz="2400" b="1" i="1" u="sng" kern="100">
                <a:solidFill>
                  <a:schemeClr val="bg1"/>
                </a:solidFill>
                <a:cs typeface="Calibri" panose="020F0502020204030204" pitchFamily="34" charset="0"/>
              </a:rPr>
              <a:t>1 July 2024 or Later</a:t>
            </a:r>
          </a:p>
        </p:txBody>
      </p:sp>
    </p:spTree>
    <p:extLst>
      <p:ext uri="{BB962C8B-B14F-4D97-AF65-F5344CB8AC3E}">
        <p14:creationId xmlns:p14="http://schemas.microsoft.com/office/powerpoint/2010/main" val="2491011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1951E8F3-FBB9-23F2-7978-3AFE4FE99240}"/>
              </a:ext>
              <a:ext uri="{C183D7F6-B498-43B3-948B-1728B52AA6E4}">
                <adec:decorative xmlns:adec="http://schemas.microsoft.com/office/drawing/2017/decorative" val="1"/>
              </a:ext>
            </a:extLst>
          </p:cNvPr>
          <p:cNvSpPr/>
          <p:nvPr/>
        </p:nvSpPr>
        <p:spPr>
          <a:xfrm>
            <a:off x="9523806" y="1827638"/>
            <a:ext cx="1488141" cy="1010168"/>
          </a:xfrm>
          <a:prstGeom prst="wedgeRoundRectCallou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Speech Bubble: Rectangle with Corners Rounded 15">
            <a:extLst>
              <a:ext uri="{FF2B5EF4-FFF2-40B4-BE49-F238E27FC236}">
                <a16:creationId xmlns:a16="http://schemas.microsoft.com/office/drawing/2014/main" id="{6A8FE033-2EF2-3C6E-BF19-BA550542D444}"/>
              </a:ext>
              <a:ext uri="{C183D7F6-B498-43B3-948B-1728B52AA6E4}">
                <adec:decorative xmlns:adec="http://schemas.microsoft.com/office/drawing/2017/decorative" val="1"/>
              </a:ext>
            </a:extLst>
          </p:cNvPr>
          <p:cNvSpPr/>
          <p:nvPr/>
        </p:nvSpPr>
        <p:spPr>
          <a:xfrm>
            <a:off x="5350782" y="1827638"/>
            <a:ext cx="1488141" cy="1010168"/>
          </a:xfrm>
          <a:prstGeom prst="wedgeRoundRectCallou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14" name="Diagram 13" descr="Enquiries can be emailed to support@paymenttimes.gov.au&#10;">
            <a:extLst>
              <a:ext uri="{FF2B5EF4-FFF2-40B4-BE49-F238E27FC236}">
                <a16:creationId xmlns:a16="http://schemas.microsoft.com/office/drawing/2014/main" id="{5AF6B58C-D767-BBD1-7543-B7B94C23571F}"/>
              </a:ext>
            </a:extLst>
          </p:cNvPr>
          <p:cNvGraphicFramePr/>
          <p:nvPr>
            <p:extLst>
              <p:ext uri="{D42A27DB-BD31-4B8C-83A1-F6EECF244321}">
                <p14:modId xmlns:p14="http://schemas.microsoft.com/office/powerpoint/2010/main" val="1443438271"/>
              </p:ext>
            </p:extLst>
          </p:nvPr>
        </p:nvGraphicFramePr>
        <p:xfrm>
          <a:off x="466611" y="1050759"/>
          <a:ext cx="11258778" cy="61946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532800" y="493775"/>
            <a:ext cx="11391900" cy="739775"/>
          </a:xfrm>
        </p:spPr>
        <p:txBody>
          <a:bodyPr anchor="ctr">
            <a:normAutofit/>
          </a:bodyPr>
          <a:lstStyle/>
          <a:p>
            <a:pPr>
              <a:lnSpc>
                <a:spcPct val="100000"/>
              </a:lnSpc>
            </a:pPr>
            <a:r>
              <a:rPr lang="en-AU" sz="4000" b="1">
                <a:solidFill>
                  <a:srgbClr val="002C47"/>
                </a:solidFill>
                <a:latin typeface="+mn-lt"/>
              </a:rPr>
              <a:t>Reports and Enquiries</a:t>
            </a:r>
            <a:endParaRPr lang="en-AU" sz="4000" b="1">
              <a:solidFill>
                <a:srgbClr val="FF0000"/>
              </a:solidFill>
              <a:latin typeface="+mn-lt"/>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15</a:t>
            </a:fld>
            <a:endParaRPr lang="en-AU">
              <a:solidFill>
                <a:schemeClr val="bg1"/>
              </a:solidFill>
            </a:endParaRPr>
          </a:p>
        </p:txBody>
      </p:sp>
      <p:pic>
        <p:nvPicPr>
          <p:cNvPr id="4" name="Picture 3">
            <a:extLst>
              <a:ext uri="{FF2B5EF4-FFF2-40B4-BE49-F238E27FC236}">
                <a16:creationId xmlns:a16="http://schemas.microsoft.com/office/drawing/2014/main" id="{843BAE48-D165-8459-0E8F-040C3F9E7314}"/>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629927" y="215283"/>
            <a:ext cx="2294773" cy="556984"/>
          </a:xfrm>
          <a:prstGeom prst="rect">
            <a:avLst/>
          </a:prstGeom>
        </p:spPr>
      </p:pic>
      <p:pic>
        <p:nvPicPr>
          <p:cNvPr id="10" name="Graphic 9">
            <a:extLst>
              <a:ext uri="{FF2B5EF4-FFF2-40B4-BE49-F238E27FC236}">
                <a16:creationId xmlns:a16="http://schemas.microsoft.com/office/drawing/2014/main" id="{82FF7193-C4B2-A5F8-33C1-9E0BF851A6B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39871" y="1891875"/>
            <a:ext cx="847821" cy="847821"/>
          </a:xfrm>
          <a:prstGeom prst="rect">
            <a:avLst/>
          </a:prstGeom>
        </p:spPr>
      </p:pic>
      <p:pic>
        <p:nvPicPr>
          <p:cNvPr id="11" name="Graphic 10">
            <a:extLst>
              <a:ext uri="{FF2B5EF4-FFF2-40B4-BE49-F238E27FC236}">
                <a16:creationId xmlns:a16="http://schemas.microsoft.com/office/drawing/2014/main" id="{9A5EB716-1805-FBC4-058E-92A17FA69E8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06703" y="1827638"/>
            <a:ext cx="976297" cy="976297"/>
          </a:xfrm>
          <a:prstGeom prst="rect">
            <a:avLst/>
          </a:prstGeom>
        </p:spPr>
      </p:pic>
      <p:sp>
        <p:nvSpPr>
          <p:cNvPr id="15" name="Speech Bubble: Rectangle with Corners Rounded 14">
            <a:extLst>
              <a:ext uri="{FF2B5EF4-FFF2-40B4-BE49-F238E27FC236}">
                <a16:creationId xmlns:a16="http://schemas.microsoft.com/office/drawing/2014/main" id="{99296B8A-DC48-2817-E4E8-0DDDF7973154}"/>
              </a:ext>
              <a:ext uri="{C183D7F6-B498-43B3-948B-1728B52AA6E4}">
                <adec:decorative xmlns:adec="http://schemas.microsoft.com/office/drawing/2017/decorative" val="1"/>
              </a:ext>
            </a:extLst>
          </p:cNvPr>
          <p:cNvSpPr/>
          <p:nvPr/>
        </p:nvSpPr>
        <p:spPr>
          <a:xfrm>
            <a:off x="1180053" y="1827638"/>
            <a:ext cx="1488141" cy="1010168"/>
          </a:xfrm>
          <a:prstGeom prst="wedgeRoundRectCallou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Internet with solid fill">
            <a:extLst>
              <a:ext uri="{FF2B5EF4-FFF2-40B4-BE49-F238E27FC236}">
                <a16:creationId xmlns:a16="http://schemas.microsoft.com/office/drawing/2014/main" id="{AFF05FD4-CEC0-AC26-5BF1-D188F1A9D2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63124" y="1871723"/>
            <a:ext cx="921997" cy="921997"/>
          </a:xfrm>
          <a:prstGeom prst="rect">
            <a:avLst/>
          </a:prstGeom>
        </p:spPr>
      </p:pic>
    </p:spTree>
    <p:extLst>
      <p:ext uri="{BB962C8B-B14F-4D97-AF65-F5344CB8AC3E}">
        <p14:creationId xmlns:p14="http://schemas.microsoft.com/office/powerpoint/2010/main" val="3544538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Rectangle 25" descr="New Notice: ‘Ceased to be a Reporting Entity">
            <a:extLst>
              <a:ext uri="{FF2B5EF4-FFF2-40B4-BE49-F238E27FC236}">
                <a16:creationId xmlns:a16="http://schemas.microsoft.com/office/drawing/2014/main" id="{495829B1-05BF-FA53-8ACE-3CEADF4B8AB4}"/>
              </a:ext>
            </a:extLst>
          </p:cNvPr>
          <p:cNvSpPr/>
          <p:nvPr/>
        </p:nvSpPr>
        <p:spPr>
          <a:xfrm>
            <a:off x="6278477" y="4104479"/>
            <a:ext cx="2696762" cy="1961019"/>
          </a:xfrm>
          <a:prstGeom prst="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descr="Two Extension of Time Application Types&#10;">
            <a:extLst>
              <a:ext uri="{FF2B5EF4-FFF2-40B4-BE49-F238E27FC236}">
                <a16:creationId xmlns:a16="http://schemas.microsoft.com/office/drawing/2014/main" id="{B11EB33D-CB0D-0ED5-635E-A14306657E89}"/>
              </a:ext>
            </a:extLst>
          </p:cNvPr>
          <p:cNvSpPr/>
          <p:nvPr/>
        </p:nvSpPr>
        <p:spPr>
          <a:xfrm>
            <a:off x="3766264" y="1667334"/>
            <a:ext cx="2696762" cy="1961019"/>
          </a:xfrm>
          <a:prstGeom prst="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descr="New Application: ‘Volunteering Entity">
            <a:extLst>
              <a:ext uri="{FF2B5EF4-FFF2-40B4-BE49-F238E27FC236}">
                <a16:creationId xmlns:a16="http://schemas.microsoft.com/office/drawing/2014/main" id="{E85FADE1-3135-4E8A-651A-752B3089F80A}"/>
              </a:ext>
            </a:extLst>
          </p:cNvPr>
          <p:cNvSpPr/>
          <p:nvPr/>
        </p:nvSpPr>
        <p:spPr>
          <a:xfrm>
            <a:off x="1249880" y="4079424"/>
            <a:ext cx="2696762" cy="1961019"/>
          </a:xfrm>
          <a:prstGeom prst="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Folded Corner 18" descr="Applications must include all necessary documentation, including evidence.&#10;Entities may only apply for an extension of time before the report due date.&#10;">
            <a:extLst>
              <a:ext uri="{FF2B5EF4-FFF2-40B4-BE49-F238E27FC236}">
                <a16:creationId xmlns:a16="http://schemas.microsoft.com/office/drawing/2014/main" id="{F28D8917-FD68-62FD-DE06-18C8A612AB27}"/>
              </a:ext>
            </a:extLst>
          </p:cNvPr>
          <p:cNvSpPr/>
          <p:nvPr/>
        </p:nvSpPr>
        <p:spPr>
          <a:xfrm>
            <a:off x="9245847" y="947020"/>
            <a:ext cx="2743200" cy="2191477"/>
          </a:xfrm>
          <a:prstGeom prst="foldedCorner">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377853" y="255569"/>
            <a:ext cx="11391900" cy="739775"/>
          </a:xfrm>
        </p:spPr>
        <p:txBody>
          <a:bodyPr anchor="ctr">
            <a:normAutofit/>
          </a:bodyPr>
          <a:lstStyle/>
          <a:p>
            <a:pPr>
              <a:lnSpc>
                <a:spcPct val="100000"/>
              </a:lnSpc>
            </a:pPr>
            <a:r>
              <a:rPr lang="en-AU" sz="4000" b="1">
                <a:solidFill>
                  <a:srgbClr val="002C47"/>
                </a:solidFill>
                <a:latin typeface="+mn-lt"/>
              </a:rPr>
              <a:t>Applications </a:t>
            </a:r>
            <a:endParaRPr lang="en-AU" sz="4000" b="1">
              <a:solidFill>
                <a:srgbClr val="FF0000"/>
              </a:solidFill>
              <a:latin typeface="+mn-lt"/>
            </a:endParaRPr>
          </a:p>
        </p:txBody>
      </p:sp>
      <p:sp>
        <p:nvSpPr>
          <p:cNvPr id="3" name="Content Placeholder 2">
            <a:extLst>
              <a:ext uri="{FF2B5EF4-FFF2-40B4-BE49-F238E27FC236}">
                <a16:creationId xmlns:a16="http://schemas.microsoft.com/office/drawing/2014/main" id="{3CD8A96B-5C50-4B1A-838D-9261EE5F91C7}"/>
              </a:ext>
            </a:extLst>
          </p:cNvPr>
          <p:cNvSpPr>
            <a:spLocks noGrp="1"/>
          </p:cNvSpPr>
          <p:nvPr>
            <p:ph idx="1"/>
          </p:nvPr>
        </p:nvSpPr>
        <p:spPr>
          <a:xfrm>
            <a:off x="9296115" y="1177478"/>
            <a:ext cx="2622120" cy="1604910"/>
          </a:xfrm>
          <a:noFill/>
          <a:ln>
            <a:noFill/>
          </a:ln>
        </p:spPr>
        <p:txBody>
          <a:bodyPr vert="horz" lIns="91440" tIns="45720" rIns="91440" bIns="45720" rtlCol="0" anchor="ctr">
            <a:noAutofit/>
          </a:bodyPr>
          <a:lstStyle/>
          <a:p>
            <a:pPr marL="0" indent="0">
              <a:lnSpc>
                <a:spcPct val="113999"/>
              </a:lnSpc>
              <a:spcBef>
                <a:spcPts val="600"/>
              </a:spcBef>
              <a:buNone/>
            </a:pPr>
            <a:r>
              <a:rPr lang="en-AU" sz="1400" b="1">
                <a:solidFill>
                  <a:srgbClr val="002C47"/>
                </a:solidFill>
                <a:latin typeface="Calibri"/>
                <a:ea typeface="Calibri"/>
                <a:cs typeface="Calibri"/>
              </a:rPr>
              <a:t>Note</a:t>
            </a:r>
            <a:r>
              <a:rPr lang="en-AU" sz="1400">
                <a:solidFill>
                  <a:srgbClr val="002C47"/>
                </a:solidFill>
                <a:latin typeface="Calibri"/>
                <a:ea typeface="Calibri"/>
                <a:cs typeface="Calibri"/>
              </a:rPr>
              <a:t>:</a:t>
            </a:r>
          </a:p>
          <a:p>
            <a:pPr>
              <a:lnSpc>
                <a:spcPct val="113999"/>
              </a:lnSpc>
              <a:spcBef>
                <a:spcPts val="600"/>
              </a:spcBef>
            </a:pPr>
            <a:r>
              <a:rPr lang="en-AU" sz="1400">
                <a:solidFill>
                  <a:srgbClr val="002C47"/>
                </a:solidFill>
                <a:latin typeface="Calibri"/>
                <a:ea typeface="Calibri"/>
                <a:cs typeface="Calibri"/>
              </a:rPr>
              <a:t>Applications must include all necessary documentation, including evidence.</a:t>
            </a:r>
          </a:p>
          <a:p>
            <a:pPr>
              <a:lnSpc>
                <a:spcPct val="113999"/>
              </a:lnSpc>
              <a:spcBef>
                <a:spcPts val="600"/>
              </a:spcBef>
            </a:pPr>
            <a:r>
              <a:rPr lang="en-AU" sz="1400">
                <a:solidFill>
                  <a:srgbClr val="002C47"/>
                </a:solidFill>
                <a:ea typeface="Times New Roman" panose="02020603050405020304" pitchFamily="18" charset="0"/>
                <a:cs typeface="Times New Roman"/>
              </a:rPr>
              <a:t>Entities may only apply for an extension of time before the report due date.</a:t>
            </a:r>
            <a:endParaRPr lang="en-AU" sz="1400">
              <a:solidFill>
                <a:srgbClr val="002C47"/>
              </a:solidFill>
              <a:latin typeface="Calibri"/>
              <a:ea typeface="Times New Roman" panose="02020603050405020304" pitchFamily="18" charset="0"/>
              <a:cs typeface="Times New Roman"/>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16</a:t>
            </a:fld>
            <a:endParaRPr lang="en-AU">
              <a:solidFill>
                <a:schemeClr val="bg1"/>
              </a:solidFill>
            </a:endParaRPr>
          </a:p>
        </p:txBody>
      </p:sp>
      <p:pic>
        <p:nvPicPr>
          <p:cNvPr id="4" name="Picture 3">
            <a:extLst>
              <a:ext uri="{FF2B5EF4-FFF2-40B4-BE49-F238E27FC236}">
                <a16:creationId xmlns:a16="http://schemas.microsoft.com/office/drawing/2014/main" id="{12FB6BE4-C170-51A0-BE33-9A2838FE5D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36525"/>
            <a:ext cx="2292295" cy="554784"/>
          </a:xfrm>
          <a:prstGeom prst="rect">
            <a:avLst/>
          </a:prstGeom>
        </p:spPr>
      </p:pic>
      <p:sp>
        <p:nvSpPr>
          <p:cNvPr id="6" name="Content Placeholder 2">
            <a:extLst>
              <a:ext uri="{FF2B5EF4-FFF2-40B4-BE49-F238E27FC236}">
                <a16:creationId xmlns:a16="http://schemas.microsoft.com/office/drawing/2014/main" id="{3A107FE8-D3AE-6855-064F-8D577572F938}"/>
              </a:ext>
            </a:extLst>
          </p:cNvPr>
          <p:cNvSpPr txBox="1">
            <a:spLocks/>
          </p:cNvSpPr>
          <p:nvPr/>
        </p:nvSpPr>
        <p:spPr>
          <a:xfrm>
            <a:off x="3718641" y="2533200"/>
            <a:ext cx="2792008" cy="12553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3999"/>
              </a:lnSpc>
              <a:spcBef>
                <a:spcPts val="600"/>
              </a:spcBef>
              <a:buNone/>
            </a:pPr>
            <a:r>
              <a:rPr lang="en-AU" sz="2000">
                <a:solidFill>
                  <a:srgbClr val="002C47"/>
                </a:solidFill>
                <a:latin typeface="Calibri"/>
                <a:ea typeface="Times New Roman" panose="02020603050405020304" pitchFamily="18" charset="0"/>
                <a:cs typeface="Calibri"/>
              </a:rPr>
              <a:t>Two Extension of Time Application Types</a:t>
            </a:r>
          </a:p>
        </p:txBody>
      </p:sp>
      <p:sp>
        <p:nvSpPr>
          <p:cNvPr id="7" name="Content Placeholder 2">
            <a:extLst>
              <a:ext uri="{FF2B5EF4-FFF2-40B4-BE49-F238E27FC236}">
                <a16:creationId xmlns:a16="http://schemas.microsoft.com/office/drawing/2014/main" id="{AAFE1880-3DE4-9E25-C8F1-E58B34E74C58}"/>
              </a:ext>
            </a:extLst>
          </p:cNvPr>
          <p:cNvSpPr txBox="1">
            <a:spLocks/>
          </p:cNvSpPr>
          <p:nvPr/>
        </p:nvSpPr>
        <p:spPr>
          <a:xfrm>
            <a:off x="6278476" y="5001804"/>
            <a:ext cx="2696763" cy="1441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3999"/>
              </a:lnSpc>
              <a:spcBef>
                <a:spcPts val="600"/>
              </a:spcBef>
              <a:buNone/>
            </a:pPr>
            <a:r>
              <a:rPr lang="en-AU" sz="2000">
                <a:solidFill>
                  <a:srgbClr val="002C47"/>
                </a:solidFill>
                <a:ea typeface="Times New Roman" panose="02020603050405020304" pitchFamily="18" charset="0"/>
                <a:cs typeface="Calibri"/>
              </a:rPr>
              <a:t>New Notice: ‘Ceased to be a Reporting Entity’</a:t>
            </a:r>
          </a:p>
        </p:txBody>
      </p:sp>
      <p:sp>
        <p:nvSpPr>
          <p:cNvPr id="8" name="Content Placeholder 2">
            <a:extLst>
              <a:ext uri="{FF2B5EF4-FFF2-40B4-BE49-F238E27FC236}">
                <a16:creationId xmlns:a16="http://schemas.microsoft.com/office/drawing/2014/main" id="{1F35D612-1BCD-9ACA-3604-90332FA77EE8}"/>
              </a:ext>
            </a:extLst>
          </p:cNvPr>
          <p:cNvSpPr txBox="1">
            <a:spLocks/>
          </p:cNvSpPr>
          <p:nvPr/>
        </p:nvSpPr>
        <p:spPr>
          <a:xfrm>
            <a:off x="1128503" y="5024470"/>
            <a:ext cx="2939517" cy="14417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3999"/>
              </a:lnSpc>
              <a:spcBef>
                <a:spcPts val="600"/>
              </a:spcBef>
              <a:buNone/>
            </a:pPr>
            <a:r>
              <a:rPr lang="en-AU" sz="2000">
                <a:solidFill>
                  <a:srgbClr val="002C47"/>
                </a:solidFill>
                <a:latin typeface="Calibri"/>
                <a:ea typeface="Times New Roman" panose="02020603050405020304" pitchFamily="18" charset="0"/>
                <a:cs typeface="Calibri"/>
              </a:rPr>
              <a:t>New Application: ‘Volunteering Entity’</a:t>
            </a:r>
          </a:p>
        </p:txBody>
      </p:sp>
      <p:sp>
        <p:nvSpPr>
          <p:cNvPr id="9" name="Flowchart: Connector 8">
            <a:extLst>
              <a:ext uri="{FF2B5EF4-FFF2-40B4-BE49-F238E27FC236}">
                <a16:creationId xmlns:a16="http://schemas.microsoft.com/office/drawing/2014/main" id="{6ABE281E-F951-0267-FD18-3DA7E7B0CF69}"/>
              </a:ext>
              <a:ext uri="{C183D7F6-B498-43B3-948B-1728B52AA6E4}">
                <adec:decorative xmlns:adec="http://schemas.microsoft.com/office/drawing/2017/decorative" val="1"/>
              </a:ext>
            </a:extLst>
          </p:cNvPr>
          <p:cNvSpPr/>
          <p:nvPr/>
        </p:nvSpPr>
        <p:spPr>
          <a:xfrm>
            <a:off x="4334716" y="904699"/>
            <a:ext cx="1559859" cy="1519518"/>
          </a:xfrm>
          <a:prstGeom prst="flowChartConnector">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Graphic 10">
            <a:extLst>
              <a:ext uri="{FF2B5EF4-FFF2-40B4-BE49-F238E27FC236}">
                <a16:creationId xmlns:a16="http://schemas.microsoft.com/office/drawing/2014/main" id="{B8594C58-896E-1553-8191-29C7314B070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57445" y="1207258"/>
            <a:ext cx="914400" cy="914400"/>
          </a:xfrm>
          <a:prstGeom prst="rect">
            <a:avLst/>
          </a:prstGeom>
        </p:spPr>
      </p:pic>
      <p:sp>
        <p:nvSpPr>
          <p:cNvPr id="12" name="Flowchart: Connector 11">
            <a:extLst>
              <a:ext uri="{FF2B5EF4-FFF2-40B4-BE49-F238E27FC236}">
                <a16:creationId xmlns:a16="http://schemas.microsoft.com/office/drawing/2014/main" id="{593D5686-A78C-A29A-5463-D75FEA29E5BD}"/>
              </a:ext>
              <a:ext uri="{C183D7F6-B498-43B3-948B-1728B52AA6E4}">
                <adec:decorative xmlns:adec="http://schemas.microsoft.com/office/drawing/2017/decorative" val="1"/>
              </a:ext>
            </a:extLst>
          </p:cNvPr>
          <p:cNvSpPr/>
          <p:nvPr/>
        </p:nvSpPr>
        <p:spPr>
          <a:xfrm>
            <a:off x="6851099" y="3355914"/>
            <a:ext cx="1559859" cy="1519518"/>
          </a:xfrm>
          <a:prstGeom prst="flowChartConnector">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lowchart: Connector 12">
            <a:extLst>
              <a:ext uri="{FF2B5EF4-FFF2-40B4-BE49-F238E27FC236}">
                <a16:creationId xmlns:a16="http://schemas.microsoft.com/office/drawing/2014/main" id="{C6F14DE2-851A-71BD-BCE6-01CE4ED5E7D9}"/>
              </a:ext>
              <a:ext uri="{C183D7F6-B498-43B3-948B-1728B52AA6E4}">
                <adec:decorative xmlns:adec="http://schemas.microsoft.com/office/drawing/2017/decorative" val="1"/>
              </a:ext>
            </a:extLst>
          </p:cNvPr>
          <p:cNvSpPr/>
          <p:nvPr/>
        </p:nvSpPr>
        <p:spPr>
          <a:xfrm>
            <a:off x="1818332" y="3354045"/>
            <a:ext cx="1559859" cy="1519518"/>
          </a:xfrm>
          <a:prstGeom prst="flowChartConnector">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AE8F83B7-408A-8823-130A-0008AE06382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3827" y="3663671"/>
            <a:ext cx="914400" cy="914400"/>
          </a:xfrm>
          <a:prstGeom prst="rect">
            <a:avLst/>
          </a:prstGeom>
        </p:spPr>
      </p:pic>
      <p:pic>
        <p:nvPicPr>
          <p:cNvPr id="17" name="Graphic 16">
            <a:extLst>
              <a:ext uri="{FF2B5EF4-FFF2-40B4-BE49-F238E27FC236}">
                <a16:creationId xmlns:a16="http://schemas.microsoft.com/office/drawing/2014/main" id="{256E333D-3A0E-356A-1709-C6A1C5F2423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41061" y="3661802"/>
            <a:ext cx="914400" cy="914400"/>
          </a:xfrm>
          <a:prstGeom prst="rect">
            <a:avLst/>
          </a:prstGeom>
        </p:spPr>
      </p:pic>
      <p:pic>
        <p:nvPicPr>
          <p:cNvPr id="21" name="Graphic 20">
            <a:extLst>
              <a:ext uri="{FF2B5EF4-FFF2-40B4-BE49-F238E27FC236}">
                <a16:creationId xmlns:a16="http://schemas.microsoft.com/office/drawing/2014/main" id="{C169C219-C7A5-8D53-92E0-09DEF905ABA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425400" y="776757"/>
            <a:ext cx="359042" cy="359042"/>
          </a:xfrm>
          <a:prstGeom prst="rect">
            <a:avLst/>
          </a:prstGeom>
        </p:spPr>
      </p:pic>
    </p:spTree>
    <p:extLst>
      <p:ext uri="{BB962C8B-B14F-4D97-AF65-F5344CB8AC3E}">
        <p14:creationId xmlns:p14="http://schemas.microsoft.com/office/powerpoint/2010/main" val="92575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17</a:t>
            </a:fld>
            <a:endParaRPr lang="en-AU">
              <a:solidFill>
                <a:schemeClr val="bg1"/>
              </a:solidFill>
            </a:endParaRPr>
          </a:p>
        </p:txBody>
      </p:sp>
      <p:pic>
        <p:nvPicPr>
          <p:cNvPr id="4" name="Picture 3">
            <a:extLst>
              <a:ext uri="{FF2B5EF4-FFF2-40B4-BE49-F238E27FC236}">
                <a16:creationId xmlns:a16="http://schemas.microsoft.com/office/drawing/2014/main" id="{30494E96-BD5D-8377-28A2-3177CB4599D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8230" y="135358"/>
            <a:ext cx="2292295" cy="554784"/>
          </a:xfrm>
          <a:prstGeom prst="rect">
            <a:avLst/>
          </a:prstGeom>
        </p:spPr>
      </p:pic>
      <p:sp>
        <p:nvSpPr>
          <p:cNvPr id="10" name="Title 1">
            <a:extLst>
              <a:ext uri="{FF2B5EF4-FFF2-40B4-BE49-F238E27FC236}">
                <a16:creationId xmlns:a16="http://schemas.microsoft.com/office/drawing/2014/main" id="{F58EEE4A-C6F4-34FC-3D60-8F320B795032}"/>
              </a:ext>
            </a:extLst>
          </p:cNvPr>
          <p:cNvSpPr txBox="1">
            <a:spLocks/>
          </p:cNvSpPr>
          <p:nvPr/>
        </p:nvSpPr>
        <p:spPr>
          <a:xfrm>
            <a:off x="377853" y="255569"/>
            <a:ext cx="11391900"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4000" b="1">
                <a:solidFill>
                  <a:srgbClr val="002C47"/>
                </a:solidFill>
                <a:latin typeface="+mn-lt"/>
              </a:rPr>
              <a:t>Compliance &amp; Enforcement</a:t>
            </a:r>
            <a:endParaRPr lang="en-AU" sz="4000" b="1">
              <a:solidFill>
                <a:srgbClr val="FF0000"/>
              </a:solidFill>
              <a:latin typeface="+mn-lt"/>
            </a:endParaRPr>
          </a:p>
        </p:txBody>
      </p:sp>
      <p:sp>
        <p:nvSpPr>
          <p:cNvPr id="13" name="Google Shape;125;p14">
            <a:extLst>
              <a:ext uri="{FF2B5EF4-FFF2-40B4-BE49-F238E27FC236}">
                <a16:creationId xmlns:a16="http://schemas.microsoft.com/office/drawing/2014/main" id="{BF268689-1F6F-4C08-34FE-7251C5C3A729}"/>
              </a:ext>
              <a:ext uri="{C183D7F6-B498-43B3-948B-1728B52AA6E4}">
                <adec:decorative xmlns:adec="http://schemas.microsoft.com/office/drawing/2017/decorative" val="1"/>
              </a:ext>
            </a:extLst>
          </p:cNvPr>
          <p:cNvSpPr/>
          <p:nvPr/>
        </p:nvSpPr>
        <p:spPr>
          <a:xfrm>
            <a:off x="6950075" y="2374051"/>
            <a:ext cx="2262187" cy="1128712"/>
          </a:xfrm>
          <a:custGeom>
            <a:avLst/>
            <a:gdLst/>
            <a:ahLst/>
            <a:cxnLst/>
            <a:rect l="l" t="t" r="r" b="b"/>
            <a:pathLst>
              <a:path w="549" h="274" extrusionOk="0">
                <a:moveTo>
                  <a:pt x="275" y="55"/>
                </a:moveTo>
                <a:cubicBezTo>
                  <a:pt x="154" y="55"/>
                  <a:pt x="56" y="154"/>
                  <a:pt x="56" y="274"/>
                </a:cubicBezTo>
                <a:cubicBezTo>
                  <a:pt x="0" y="274"/>
                  <a:pt x="0" y="274"/>
                  <a:pt x="0" y="274"/>
                </a:cubicBezTo>
                <a:cubicBezTo>
                  <a:pt x="0" y="123"/>
                  <a:pt x="123" y="0"/>
                  <a:pt x="275" y="0"/>
                </a:cubicBezTo>
                <a:cubicBezTo>
                  <a:pt x="426" y="0"/>
                  <a:pt x="549" y="123"/>
                  <a:pt x="549" y="274"/>
                </a:cubicBezTo>
                <a:cubicBezTo>
                  <a:pt x="493" y="274"/>
                  <a:pt x="493" y="274"/>
                  <a:pt x="493" y="274"/>
                </a:cubicBezTo>
                <a:cubicBezTo>
                  <a:pt x="493" y="154"/>
                  <a:pt x="395" y="55"/>
                  <a:pt x="275" y="55"/>
                </a:cubicBezTo>
                <a:close/>
              </a:path>
            </a:pathLst>
          </a:custGeom>
          <a:solidFill>
            <a:srgbClr val="F2F2F2"/>
          </a:solid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 name="Google Shape;126;p14">
            <a:extLst>
              <a:ext uri="{FF2B5EF4-FFF2-40B4-BE49-F238E27FC236}">
                <a16:creationId xmlns:a16="http://schemas.microsoft.com/office/drawing/2014/main" id="{FDE63262-7F2C-9AE3-0D04-B6BB840B35D9}"/>
              </a:ext>
              <a:ext uri="{C183D7F6-B498-43B3-948B-1728B52AA6E4}">
                <adec:decorative xmlns:adec="http://schemas.microsoft.com/office/drawing/2017/decorative" val="1"/>
              </a:ext>
            </a:extLst>
          </p:cNvPr>
          <p:cNvSpPr/>
          <p:nvPr/>
        </p:nvSpPr>
        <p:spPr>
          <a:xfrm>
            <a:off x="4918075" y="3502764"/>
            <a:ext cx="2262187" cy="1135062"/>
          </a:xfrm>
          <a:custGeom>
            <a:avLst/>
            <a:gdLst/>
            <a:ahLst/>
            <a:cxnLst/>
            <a:rect l="l" t="t" r="r" b="b"/>
            <a:pathLst>
              <a:path w="549" h="275" extrusionOk="0">
                <a:moveTo>
                  <a:pt x="274" y="275"/>
                </a:moveTo>
                <a:cubicBezTo>
                  <a:pt x="123" y="275"/>
                  <a:pt x="0" y="152"/>
                  <a:pt x="0" y="0"/>
                </a:cubicBezTo>
                <a:cubicBezTo>
                  <a:pt x="55" y="0"/>
                  <a:pt x="55" y="0"/>
                  <a:pt x="55" y="0"/>
                </a:cubicBezTo>
                <a:cubicBezTo>
                  <a:pt x="55" y="121"/>
                  <a:pt x="154" y="219"/>
                  <a:pt x="274" y="219"/>
                </a:cubicBezTo>
                <a:cubicBezTo>
                  <a:pt x="395" y="219"/>
                  <a:pt x="493" y="121"/>
                  <a:pt x="493" y="0"/>
                </a:cubicBezTo>
                <a:cubicBezTo>
                  <a:pt x="549" y="0"/>
                  <a:pt x="549" y="0"/>
                  <a:pt x="549" y="0"/>
                </a:cubicBezTo>
                <a:cubicBezTo>
                  <a:pt x="549" y="152"/>
                  <a:pt x="426" y="275"/>
                  <a:pt x="274" y="275"/>
                </a:cubicBezTo>
                <a:close/>
              </a:path>
            </a:pathLst>
          </a:custGeom>
          <a:solidFill>
            <a:srgbClr val="F2F2F2"/>
          </a:solid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5" name="Google Shape;127;p14">
            <a:extLst>
              <a:ext uri="{FF2B5EF4-FFF2-40B4-BE49-F238E27FC236}">
                <a16:creationId xmlns:a16="http://schemas.microsoft.com/office/drawing/2014/main" id="{7CBB1943-DFA8-2A70-66FD-421808DD5EBA}"/>
              </a:ext>
              <a:ext uri="{C183D7F6-B498-43B3-948B-1728B52AA6E4}">
                <adec:decorative xmlns:adec="http://schemas.microsoft.com/office/drawing/2017/decorative" val="1"/>
              </a:ext>
            </a:extLst>
          </p:cNvPr>
          <p:cNvSpPr/>
          <p:nvPr/>
        </p:nvSpPr>
        <p:spPr>
          <a:xfrm>
            <a:off x="2886075" y="2374051"/>
            <a:ext cx="2259012" cy="1128712"/>
          </a:xfrm>
          <a:custGeom>
            <a:avLst/>
            <a:gdLst/>
            <a:ahLst/>
            <a:cxnLst/>
            <a:rect l="l" t="t" r="r" b="b"/>
            <a:pathLst>
              <a:path w="548" h="274" extrusionOk="0">
                <a:moveTo>
                  <a:pt x="274" y="55"/>
                </a:moveTo>
                <a:cubicBezTo>
                  <a:pt x="153" y="55"/>
                  <a:pt x="55" y="154"/>
                  <a:pt x="55" y="274"/>
                </a:cubicBezTo>
                <a:cubicBezTo>
                  <a:pt x="0" y="274"/>
                  <a:pt x="0" y="274"/>
                  <a:pt x="0" y="274"/>
                </a:cubicBezTo>
                <a:cubicBezTo>
                  <a:pt x="0" y="123"/>
                  <a:pt x="123" y="0"/>
                  <a:pt x="274" y="0"/>
                </a:cubicBezTo>
                <a:cubicBezTo>
                  <a:pt x="425" y="0"/>
                  <a:pt x="548" y="123"/>
                  <a:pt x="548" y="274"/>
                </a:cubicBezTo>
                <a:cubicBezTo>
                  <a:pt x="493" y="274"/>
                  <a:pt x="493" y="274"/>
                  <a:pt x="493" y="274"/>
                </a:cubicBezTo>
                <a:cubicBezTo>
                  <a:pt x="493" y="154"/>
                  <a:pt x="395" y="55"/>
                  <a:pt x="274" y="55"/>
                </a:cubicBezTo>
                <a:close/>
              </a:path>
            </a:pathLst>
          </a:custGeom>
          <a:solidFill>
            <a:srgbClr val="F2F2F2"/>
          </a:solid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6" name="Google Shape;131;p14">
            <a:extLst>
              <a:ext uri="{FF2B5EF4-FFF2-40B4-BE49-F238E27FC236}">
                <a16:creationId xmlns:a16="http://schemas.microsoft.com/office/drawing/2014/main" id="{51EB8231-33A1-240C-6D31-A806FC6EA1EC}"/>
              </a:ext>
            </a:extLst>
          </p:cNvPr>
          <p:cNvSpPr/>
          <p:nvPr/>
        </p:nvSpPr>
        <p:spPr>
          <a:xfrm>
            <a:off x="6950075" y="3502764"/>
            <a:ext cx="2262187" cy="1135062"/>
          </a:xfrm>
          <a:custGeom>
            <a:avLst/>
            <a:gdLst/>
            <a:ahLst/>
            <a:cxnLst/>
            <a:rect l="l" t="t" r="r" b="b"/>
            <a:pathLst>
              <a:path w="549" h="275" extrusionOk="0">
                <a:moveTo>
                  <a:pt x="275" y="275"/>
                </a:moveTo>
                <a:cubicBezTo>
                  <a:pt x="123" y="275"/>
                  <a:pt x="0" y="152"/>
                  <a:pt x="0" y="0"/>
                </a:cubicBezTo>
                <a:cubicBezTo>
                  <a:pt x="56" y="0"/>
                  <a:pt x="56" y="0"/>
                  <a:pt x="56" y="0"/>
                </a:cubicBezTo>
                <a:cubicBezTo>
                  <a:pt x="56" y="121"/>
                  <a:pt x="154" y="219"/>
                  <a:pt x="275" y="219"/>
                </a:cubicBezTo>
                <a:cubicBezTo>
                  <a:pt x="395" y="219"/>
                  <a:pt x="493" y="121"/>
                  <a:pt x="493" y="0"/>
                </a:cubicBezTo>
                <a:cubicBezTo>
                  <a:pt x="549" y="0"/>
                  <a:pt x="549" y="0"/>
                  <a:pt x="549" y="0"/>
                </a:cubicBezTo>
                <a:cubicBezTo>
                  <a:pt x="549" y="152"/>
                  <a:pt x="426" y="275"/>
                  <a:pt x="275" y="275"/>
                </a:cubicBez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7" name="Google Shape;132;p14">
            <a:extLst>
              <a:ext uri="{FF2B5EF4-FFF2-40B4-BE49-F238E27FC236}">
                <a16:creationId xmlns:a16="http://schemas.microsoft.com/office/drawing/2014/main" id="{F865F51E-2542-42F6-AD62-80594C6F960B}"/>
              </a:ext>
              <a:ext uri="{C183D7F6-B498-43B3-948B-1728B52AA6E4}">
                <adec:decorative xmlns:adec="http://schemas.microsoft.com/office/drawing/2017/decorative" val="1"/>
              </a:ext>
            </a:extLst>
          </p:cNvPr>
          <p:cNvSpPr/>
          <p:nvPr/>
        </p:nvSpPr>
        <p:spPr>
          <a:xfrm>
            <a:off x="6950075" y="3502764"/>
            <a:ext cx="2262187" cy="1135062"/>
          </a:xfrm>
          <a:custGeom>
            <a:avLst/>
            <a:gdLst/>
            <a:ahLst/>
            <a:cxnLst/>
            <a:rect l="l" t="t" r="r" b="b"/>
            <a:pathLst>
              <a:path w="549" h="275" extrusionOk="0">
                <a:moveTo>
                  <a:pt x="275" y="275"/>
                </a:moveTo>
                <a:cubicBezTo>
                  <a:pt x="123" y="275"/>
                  <a:pt x="0" y="152"/>
                  <a:pt x="0" y="0"/>
                </a:cubicBezTo>
                <a:cubicBezTo>
                  <a:pt x="56" y="0"/>
                  <a:pt x="56" y="0"/>
                  <a:pt x="56" y="0"/>
                </a:cubicBezTo>
                <a:cubicBezTo>
                  <a:pt x="56" y="121"/>
                  <a:pt x="154" y="219"/>
                  <a:pt x="275" y="219"/>
                </a:cubicBezTo>
                <a:cubicBezTo>
                  <a:pt x="395" y="219"/>
                  <a:pt x="493" y="121"/>
                  <a:pt x="493" y="0"/>
                </a:cubicBezTo>
                <a:cubicBezTo>
                  <a:pt x="549" y="0"/>
                  <a:pt x="549" y="0"/>
                  <a:pt x="549" y="0"/>
                </a:cubicBezTo>
                <a:cubicBezTo>
                  <a:pt x="549" y="152"/>
                  <a:pt x="426" y="275"/>
                  <a:pt x="275" y="275"/>
                </a:cubicBezTo>
                <a:close/>
              </a:path>
            </a:pathLst>
          </a:custGeom>
          <a:solidFill>
            <a:srgbClr val="00827F"/>
          </a:solid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 name="Google Shape;133;p14">
            <a:extLst>
              <a:ext uri="{FF2B5EF4-FFF2-40B4-BE49-F238E27FC236}">
                <a16:creationId xmlns:a16="http://schemas.microsoft.com/office/drawing/2014/main" id="{88BA851E-DDBC-599F-D873-1BD88056AB0D}"/>
              </a:ext>
              <a:ext uri="{C183D7F6-B498-43B3-948B-1728B52AA6E4}">
                <adec:decorative xmlns:adec="http://schemas.microsoft.com/office/drawing/2017/decorative" val="1"/>
              </a:ext>
            </a:extLst>
          </p:cNvPr>
          <p:cNvSpPr/>
          <p:nvPr/>
        </p:nvSpPr>
        <p:spPr>
          <a:xfrm>
            <a:off x="4918075" y="2374051"/>
            <a:ext cx="2262187" cy="1128712"/>
          </a:xfrm>
          <a:custGeom>
            <a:avLst/>
            <a:gdLst/>
            <a:ahLst/>
            <a:cxnLst/>
            <a:rect l="l" t="t" r="r" b="b"/>
            <a:pathLst>
              <a:path w="549" h="274" extrusionOk="0">
                <a:moveTo>
                  <a:pt x="274" y="55"/>
                </a:moveTo>
                <a:cubicBezTo>
                  <a:pt x="154" y="55"/>
                  <a:pt x="55" y="154"/>
                  <a:pt x="55" y="274"/>
                </a:cubicBezTo>
                <a:cubicBezTo>
                  <a:pt x="0" y="274"/>
                  <a:pt x="0" y="274"/>
                  <a:pt x="0" y="274"/>
                </a:cubicBezTo>
                <a:cubicBezTo>
                  <a:pt x="0" y="123"/>
                  <a:pt x="123" y="0"/>
                  <a:pt x="274" y="0"/>
                </a:cubicBezTo>
                <a:cubicBezTo>
                  <a:pt x="426" y="0"/>
                  <a:pt x="549" y="123"/>
                  <a:pt x="549" y="274"/>
                </a:cubicBezTo>
                <a:cubicBezTo>
                  <a:pt x="493" y="274"/>
                  <a:pt x="493" y="274"/>
                  <a:pt x="493" y="274"/>
                </a:cubicBezTo>
                <a:cubicBezTo>
                  <a:pt x="493" y="154"/>
                  <a:pt x="395" y="55"/>
                  <a:pt x="274" y="55"/>
                </a:cubicBezTo>
                <a:close/>
              </a:path>
            </a:pathLst>
          </a:custGeom>
          <a:solidFill>
            <a:srgbClr val="004068"/>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 name="Google Shape;134;p14">
            <a:extLst>
              <a:ext uri="{FF2B5EF4-FFF2-40B4-BE49-F238E27FC236}">
                <a16:creationId xmlns:a16="http://schemas.microsoft.com/office/drawing/2014/main" id="{2EB98BAF-6739-6059-7951-94EC261C7F22}"/>
              </a:ext>
            </a:extLst>
          </p:cNvPr>
          <p:cNvSpPr/>
          <p:nvPr/>
        </p:nvSpPr>
        <p:spPr>
          <a:xfrm>
            <a:off x="4918075" y="2374051"/>
            <a:ext cx="2262187" cy="1128712"/>
          </a:xfrm>
          <a:custGeom>
            <a:avLst/>
            <a:gdLst/>
            <a:ahLst/>
            <a:cxnLst/>
            <a:rect l="l" t="t" r="r" b="b"/>
            <a:pathLst>
              <a:path w="549" h="274" extrusionOk="0">
                <a:moveTo>
                  <a:pt x="274" y="55"/>
                </a:moveTo>
                <a:cubicBezTo>
                  <a:pt x="154" y="55"/>
                  <a:pt x="55" y="154"/>
                  <a:pt x="55" y="274"/>
                </a:cubicBezTo>
                <a:cubicBezTo>
                  <a:pt x="0" y="274"/>
                  <a:pt x="0" y="274"/>
                  <a:pt x="0" y="274"/>
                </a:cubicBezTo>
                <a:cubicBezTo>
                  <a:pt x="0" y="123"/>
                  <a:pt x="123" y="0"/>
                  <a:pt x="274" y="0"/>
                </a:cubicBezTo>
                <a:cubicBezTo>
                  <a:pt x="426" y="0"/>
                  <a:pt x="549" y="123"/>
                  <a:pt x="549" y="274"/>
                </a:cubicBezTo>
                <a:cubicBezTo>
                  <a:pt x="493" y="274"/>
                  <a:pt x="493" y="274"/>
                  <a:pt x="493" y="274"/>
                </a:cubicBezTo>
                <a:cubicBezTo>
                  <a:pt x="493" y="154"/>
                  <a:pt x="395" y="55"/>
                  <a:pt x="274" y="55"/>
                </a:cubicBezTo>
                <a:close/>
              </a:path>
            </a:pathLst>
          </a:custGeom>
          <a:no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0" name="Google Shape;135;p14">
            <a:extLst>
              <a:ext uri="{FF2B5EF4-FFF2-40B4-BE49-F238E27FC236}">
                <a16:creationId xmlns:a16="http://schemas.microsoft.com/office/drawing/2014/main" id="{5766F709-13B5-28B9-97E8-CB86FB64FF15}"/>
              </a:ext>
              <a:ext uri="{C183D7F6-B498-43B3-948B-1728B52AA6E4}">
                <adec:decorative xmlns:adec="http://schemas.microsoft.com/office/drawing/2017/decorative" val="1"/>
              </a:ext>
            </a:extLst>
          </p:cNvPr>
          <p:cNvSpPr/>
          <p:nvPr/>
        </p:nvSpPr>
        <p:spPr>
          <a:xfrm>
            <a:off x="2886075" y="3502764"/>
            <a:ext cx="2259012" cy="1135062"/>
          </a:xfrm>
          <a:custGeom>
            <a:avLst/>
            <a:gdLst/>
            <a:ahLst/>
            <a:cxnLst/>
            <a:rect l="l" t="t" r="r" b="b"/>
            <a:pathLst>
              <a:path w="548" h="275" extrusionOk="0">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00827F"/>
          </a:solidFill>
          <a:ln w="36500" cap="flat" cmpd="sng">
            <a:solidFill>
              <a:srgbClr val="FFFFFF"/>
            </a:solidFill>
            <a:prstDash val="solid"/>
            <a:miter lim="524288"/>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5" name="Graphic 24">
            <a:extLst>
              <a:ext uri="{FF2B5EF4-FFF2-40B4-BE49-F238E27FC236}">
                <a16:creationId xmlns:a16="http://schemas.microsoft.com/office/drawing/2014/main" id="{2C448B02-B68F-F13B-BE80-FE5E6D2FAC4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1225" y="2938407"/>
            <a:ext cx="1128713" cy="1128713"/>
          </a:xfrm>
          <a:prstGeom prst="rect">
            <a:avLst/>
          </a:prstGeom>
        </p:spPr>
      </p:pic>
      <p:pic>
        <p:nvPicPr>
          <p:cNvPr id="27" name="Graphic 26" descr="Clipboard All Crosses with solid fill">
            <a:extLst>
              <a:ext uri="{FF2B5EF4-FFF2-40B4-BE49-F238E27FC236}">
                <a16:creationId xmlns:a16="http://schemas.microsoft.com/office/drawing/2014/main" id="{8F365E77-0E3F-FC97-DB11-83CDB28707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22071" y="2875665"/>
            <a:ext cx="1254195" cy="1254195"/>
          </a:xfrm>
          <a:prstGeom prst="rect">
            <a:avLst/>
          </a:prstGeom>
        </p:spPr>
      </p:pic>
      <p:pic>
        <p:nvPicPr>
          <p:cNvPr id="29" name="Graphic 28">
            <a:extLst>
              <a:ext uri="{FF2B5EF4-FFF2-40B4-BE49-F238E27FC236}">
                <a16:creationId xmlns:a16="http://schemas.microsoft.com/office/drawing/2014/main" id="{E84FD641-4FC8-01FD-5734-383AFB79FFD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18399" y="2937987"/>
            <a:ext cx="1129553" cy="1129553"/>
          </a:xfrm>
          <a:prstGeom prst="rect">
            <a:avLst/>
          </a:prstGeom>
        </p:spPr>
      </p:pic>
      <p:sp>
        <p:nvSpPr>
          <p:cNvPr id="30" name="Content Placeholder 2">
            <a:extLst>
              <a:ext uri="{FF2B5EF4-FFF2-40B4-BE49-F238E27FC236}">
                <a16:creationId xmlns:a16="http://schemas.microsoft.com/office/drawing/2014/main" id="{36FB2003-2115-B146-4AD0-1AF907DD0B80}"/>
              </a:ext>
            </a:extLst>
          </p:cNvPr>
          <p:cNvSpPr txBox="1">
            <a:spLocks/>
          </p:cNvSpPr>
          <p:nvPr/>
        </p:nvSpPr>
        <p:spPr>
          <a:xfrm>
            <a:off x="431478" y="4828381"/>
            <a:ext cx="4486597" cy="67608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3999"/>
              </a:lnSpc>
              <a:spcBef>
                <a:spcPts val="600"/>
              </a:spcBef>
              <a:buNone/>
            </a:pPr>
            <a:r>
              <a:rPr lang="en-AU" sz="2000">
                <a:solidFill>
                  <a:srgbClr val="002C47"/>
                </a:solidFill>
                <a:latin typeface="Calibri"/>
                <a:ea typeface="Times New Roman" panose="02020603050405020304" pitchFamily="18" charset="0"/>
                <a:cs typeface="Times New Roman"/>
              </a:rPr>
              <a:t>The Regulator continues to monitor and enforce compliance with the Act </a:t>
            </a:r>
          </a:p>
        </p:txBody>
      </p:sp>
      <p:sp>
        <p:nvSpPr>
          <p:cNvPr id="31" name="Content Placeholder 2">
            <a:extLst>
              <a:ext uri="{FF2B5EF4-FFF2-40B4-BE49-F238E27FC236}">
                <a16:creationId xmlns:a16="http://schemas.microsoft.com/office/drawing/2014/main" id="{E84BC0C7-29C7-D1D7-0191-D85205DD9F99}"/>
              </a:ext>
            </a:extLst>
          </p:cNvPr>
          <p:cNvSpPr txBox="1">
            <a:spLocks/>
          </p:cNvSpPr>
          <p:nvPr/>
        </p:nvSpPr>
        <p:spPr>
          <a:xfrm>
            <a:off x="3260912" y="1353536"/>
            <a:ext cx="5670175" cy="9676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3999"/>
              </a:lnSpc>
              <a:spcBef>
                <a:spcPts val="600"/>
              </a:spcBef>
              <a:buNone/>
            </a:pPr>
            <a:r>
              <a:rPr lang="en-AU" sz="2000">
                <a:solidFill>
                  <a:srgbClr val="002C47"/>
                </a:solidFill>
                <a:ea typeface="Calibri"/>
                <a:cs typeface="Calibri"/>
              </a:rPr>
              <a:t>Focus on </a:t>
            </a:r>
            <a:r>
              <a:rPr lang="en-AU" sz="2000">
                <a:solidFill>
                  <a:srgbClr val="002C47"/>
                </a:solidFill>
                <a:ea typeface="+mn-lt"/>
                <a:cs typeface="+mn-lt"/>
              </a:rPr>
              <a:t>entities not registered to report or have registered but failed to report.</a:t>
            </a:r>
            <a:endParaRPr lang="en-US" sz="2000">
              <a:solidFill>
                <a:srgbClr val="002C47"/>
              </a:solidFill>
              <a:ea typeface="Calibri"/>
              <a:cs typeface="Calibri"/>
            </a:endParaRPr>
          </a:p>
        </p:txBody>
      </p:sp>
      <p:sp>
        <p:nvSpPr>
          <p:cNvPr id="32" name="Content Placeholder 2">
            <a:extLst>
              <a:ext uri="{FF2B5EF4-FFF2-40B4-BE49-F238E27FC236}">
                <a16:creationId xmlns:a16="http://schemas.microsoft.com/office/drawing/2014/main" id="{5F87C733-5EC9-FE55-91DE-83FD876AD517}"/>
              </a:ext>
            </a:extLst>
          </p:cNvPr>
          <p:cNvSpPr>
            <a:spLocks noGrp="1"/>
          </p:cNvSpPr>
          <p:nvPr>
            <p:ph idx="1"/>
          </p:nvPr>
        </p:nvSpPr>
        <p:spPr>
          <a:xfrm>
            <a:off x="6950075" y="4828382"/>
            <a:ext cx="4819678" cy="1455878"/>
          </a:xfrm>
        </p:spPr>
        <p:txBody>
          <a:bodyPr vert="horz" lIns="91440" tIns="45720" rIns="91440" bIns="45720" rtlCol="0" anchor="t">
            <a:noAutofit/>
          </a:bodyPr>
          <a:lstStyle/>
          <a:p>
            <a:pPr marL="0" indent="0" algn="ctr">
              <a:lnSpc>
                <a:spcPct val="113999"/>
              </a:lnSpc>
              <a:spcBef>
                <a:spcPts val="600"/>
              </a:spcBef>
              <a:buNone/>
            </a:pPr>
            <a:r>
              <a:rPr lang="en-AU" sz="2000">
                <a:solidFill>
                  <a:srgbClr val="002C47"/>
                </a:solidFill>
                <a:ea typeface="Times New Roman" panose="02020603050405020304" pitchFamily="18" charset="0"/>
                <a:cs typeface="Times New Roman"/>
              </a:rPr>
              <a:t>The Regulator takes an escalating approach to compliance. </a:t>
            </a:r>
          </a:p>
        </p:txBody>
      </p:sp>
    </p:spTree>
    <p:extLst>
      <p:ext uri="{BB962C8B-B14F-4D97-AF65-F5344CB8AC3E}">
        <p14:creationId xmlns:p14="http://schemas.microsoft.com/office/powerpoint/2010/main" val="30020282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381750" y="1241426"/>
            <a:ext cx="5076824" cy="1338262"/>
          </a:xfrm>
        </p:spPr>
        <p:txBody>
          <a:bodyPr anchor="ctr">
            <a:noAutofit/>
          </a:bodyPr>
          <a:lstStyle/>
          <a:p>
            <a:pPr algn="ctr">
              <a:lnSpc>
                <a:spcPct val="100000"/>
              </a:lnSpc>
            </a:pPr>
            <a:r>
              <a:rPr lang="en-AU" sz="4800" b="1">
                <a:solidFill>
                  <a:srgbClr val="002C47"/>
                </a:solidFill>
                <a:latin typeface="+mn-lt"/>
              </a:rPr>
              <a:t>Data and Insights </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18</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623049" y="2678906"/>
            <a:ext cx="4594225" cy="1500187"/>
          </a:xfrm>
        </p:spPr>
        <p:txBody>
          <a:bodyPr vert="horz" lIns="91440" tIns="45720" rIns="91440" bIns="45720" rtlCol="0" anchor="t">
            <a:normAutofit/>
          </a:bodyPr>
          <a:lstStyle/>
          <a:p>
            <a:pPr algn="ctr"/>
            <a:r>
              <a:rPr lang="en-AU" sz="2000"/>
              <a:t>Dean Curley</a:t>
            </a:r>
            <a:endParaRPr lang="en-US"/>
          </a:p>
          <a:p>
            <a:pPr algn="ctr"/>
            <a:r>
              <a:rPr lang="en-AU" sz="2000"/>
              <a:t>Director,</a:t>
            </a:r>
            <a:r>
              <a:rPr lang="en-AU" sz="2000">
                <a:ea typeface="Calibri"/>
                <a:cs typeface="Calibri"/>
              </a:rPr>
              <a:t> Systems and Digital Support</a:t>
            </a:r>
          </a:p>
        </p:txBody>
      </p:sp>
      <p:pic>
        <p:nvPicPr>
          <p:cNvPr id="6" name="Picture 5">
            <a:extLst>
              <a:ext uri="{FF2B5EF4-FFF2-40B4-BE49-F238E27FC236}">
                <a16:creationId xmlns:a16="http://schemas.microsoft.com/office/drawing/2014/main" id="{B4A26254-5061-889C-094B-CB8A3C240B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3725" y="240182"/>
            <a:ext cx="2292295" cy="554784"/>
          </a:xfrm>
          <a:prstGeom prst="rect">
            <a:avLst/>
          </a:prstGeom>
        </p:spPr>
      </p:pic>
    </p:spTree>
    <p:extLst>
      <p:ext uri="{BB962C8B-B14F-4D97-AF65-F5344CB8AC3E}">
        <p14:creationId xmlns:p14="http://schemas.microsoft.com/office/powerpoint/2010/main" val="4077297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19</a:t>
            </a:fld>
            <a:endParaRPr lang="en-AU">
              <a:solidFill>
                <a:schemeClr val="bg1"/>
              </a:solidFill>
            </a:endParaRPr>
          </a:p>
        </p:txBody>
      </p:sp>
      <p:sp>
        <p:nvSpPr>
          <p:cNvPr id="3" name="Title 1">
            <a:extLst>
              <a:ext uri="{FF2B5EF4-FFF2-40B4-BE49-F238E27FC236}">
                <a16:creationId xmlns:a16="http://schemas.microsoft.com/office/drawing/2014/main" id="{E46354FB-42DC-678B-416B-0D7FBA1EDE72}"/>
              </a:ext>
            </a:extLst>
          </p:cNvPr>
          <p:cNvSpPr txBox="1">
            <a:spLocks/>
          </p:cNvSpPr>
          <p:nvPr/>
        </p:nvSpPr>
        <p:spPr>
          <a:xfrm>
            <a:off x="289829" y="244496"/>
            <a:ext cx="11391900"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4000" b="1">
                <a:solidFill>
                  <a:srgbClr val="002C47"/>
                </a:solidFill>
                <a:latin typeface="+mn-lt"/>
              </a:rPr>
              <a:t>July 2024 Regulator’s Update</a:t>
            </a:r>
          </a:p>
        </p:txBody>
      </p:sp>
      <p:sp>
        <p:nvSpPr>
          <p:cNvPr id="7" name="Rectangle: Rounded Corners 6">
            <a:extLst>
              <a:ext uri="{FF2B5EF4-FFF2-40B4-BE49-F238E27FC236}">
                <a16:creationId xmlns:a16="http://schemas.microsoft.com/office/drawing/2014/main" id="{4FC340DF-99CD-B744-4E88-12ADD7CD79B7}"/>
              </a:ext>
            </a:extLst>
          </p:cNvPr>
          <p:cNvSpPr/>
          <p:nvPr/>
        </p:nvSpPr>
        <p:spPr>
          <a:xfrm>
            <a:off x="599422" y="1386175"/>
            <a:ext cx="2423244" cy="1168725"/>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2000"/>
              <a:t>Average Payment Terms</a:t>
            </a:r>
          </a:p>
          <a:p>
            <a:pPr algn="ctr"/>
            <a:r>
              <a:rPr lang="en-AU" sz="2000" b="1"/>
              <a:t>35 Days</a:t>
            </a:r>
          </a:p>
        </p:txBody>
      </p:sp>
      <p:sp>
        <p:nvSpPr>
          <p:cNvPr id="9" name="Rectangle: Rounded Corners 8">
            <a:extLst>
              <a:ext uri="{FF2B5EF4-FFF2-40B4-BE49-F238E27FC236}">
                <a16:creationId xmlns:a16="http://schemas.microsoft.com/office/drawing/2014/main" id="{D5C62C7E-BA09-1829-3913-FDF37505B4D7}"/>
              </a:ext>
            </a:extLst>
          </p:cNvPr>
          <p:cNvSpPr/>
          <p:nvPr/>
        </p:nvSpPr>
        <p:spPr>
          <a:xfrm>
            <a:off x="602040" y="2727407"/>
            <a:ext cx="2423244" cy="1432258"/>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Shortest Average </a:t>
            </a:r>
            <a:r>
              <a:rPr lang="en-AU" sz="1400">
                <a:solidFill>
                  <a:srgbClr val="002C47"/>
                </a:solidFill>
              </a:rPr>
              <a:t>Payment Terms</a:t>
            </a:r>
          </a:p>
          <a:p>
            <a:pPr algn="ctr">
              <a:spcAft>
                <a:spcPts val="600"/>
              </a:spcAft>
            </a:pPr>
            <a:r>
              <a:rPr lang="en-AU" sz="1400" b="1">
                <a:solidFill>
                  <a:srgbClr val="002C47"/>
                </a:solidFill>
              </a:rPr>
              <a:t>27 days</a:t>
            </a:r>
          </a:p>
          <a:p>
            <a:pPr algn="ctr">
              <a:spcAft>
                <a:spcPts val="600"/>
              </a:spcAft>
            </a:pPr>
            <a:r>
              <a:rPr lang="en-AU" sz="1400" i="1">
                <a:solidFill>
                  <a:srgbClr val="002C47"/>
                </a:solidFill>
              </a:rPr>
              <a:t>Public Administration and Safety</a:t>
            </a:r>
          </a:p>
        </p:txBody>
      </p:sp>
      <p:sp>
        <p:nvSpPr>
          <p:cNvPr id="10" name="Rectangle: Rounded Corners 9">
            <a:extLst>
              <a:ext uri="{FF2B5EF4-FFF2-40B4-BE49-F238E27FC236}">
                <a16:creationId xmlns:a16="http://schemas.microsoft.com/office/drawing/2014/main" id="{852A46E9-AC3F-BE3D-942A-DAD10B06BEE4}"/>
              </a:ext>
            </a:extLst>
          </p:cNvPr>
          <p:cNvSpPr/>
          <p:nvPr/>
        </p:nvSpPr>
        <p:spPr>
          <a:xfrm>
            <a:off x="599422" y="4332172"/>
            <a:ext cx="2417973" cy="1432258"/>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Longest Average </a:t>
            </a:r>
            <a:r>
              <a:rPr lang="en-AU" sz="1400">
                <a:solidFill>
                  <a:srgbClr val="002C47"/>
                </a:solidFill>
              </a:rPr>
              <a:t>Payment Terms</a:t>
            </a:r>
          </a:p>
          <a:p>
            <a:pPr algn="ctr">
              <a:spcAft>
                <a:spcPts val="600"/>
              </a:spcAft>
            </a:pPr>
            <a:r>
              <a:rPr lang="en-AU" sz="1400" b="1">
                <a:solidFill>
                  <a:srgbClr val="002C47"/>
                </a:solidFill>
              </a:rPr>
              <a:t>44 days</a:t>
            </a:r>
          </a:p>
          <a:p>
            <a:pPr algn="ctr">
              <a:spcAft>
                <a:spcPts val="600"/>
              </a:spcAft>
            </a:pPr>
            <a:r>
              <a:rPr lang="en-AU" sz="1400" i="1">
                <a:solidFill>
                  <a:srgbClr val="002C47"/>
                </a:solidFill>
              </a:rPr>
              <a:t>Manufacturing</a:t>
            </a:r>
          </a:p>
        </p:txBody>
      </p:sp>
      <p:sp>
        <p:nvSpPr>
          <p:cNvPr id="12" name="Rectangle: Rounded Corners 11">
            <a:extLst>
              <a:ext uri="{FF2B5EF4-FFF2-40B4-BE49-F238E27FC236}">
                <a16:creationId xmlns:a16="http://schemas.microsoft.com/office/drawing/2014/main" id="{10359E67-4791-7518-4CDD-8AA11244769E}"/>
              </a:ext>
            </a:extLst>
          </p:cNvPr>
          <p:cNvSpPr/>
          <p:nvPr/>
        </p:nvSpPr>
        <p:spPr>
          <a:xfrm>
            <a:off x="3181642" y="2727407"/>
            <a:ext cx="2417973" cy="1432258"/>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Highest Proportion </a:t>
            </a:r>
            <a:r>
              <a:rPr lang="en-AU" sz="1400">
                <a:solidFill>
                  <a:srgbClr val="002C47"/>
                </a:solidFill>
              </a:rPr>
              <a:t>of Payments Within 30 Days</a:t>
            </a:r>
          </a:p>
          <a:p>
            <a:pPr algn="ctr">
              <a:spcAft>
                <a:spcPts val="600"/>
              </a:spcAft>
            </a:pPr>
            <a:r>
              <a:rPr lang="en-AU" sz="1400" b="1">
                <a:solidFill>
                  <a:srgbClr val="002C47"/>
                </a:solidFill>
              </a:rPr>
              <a:t>84%</a:t>
            </a:r>
          </a:p>
          <a:p>
            <a:pPr algn="ctr">
              <a:spcAft>
                <a:spcPts val="600"/>
              </a:spcAft>
            </a:pPr>
            <a:r>
              <a:rPr lang="en-AU" sz="1400" i="1">
                <a:solidFill>
                  <a:srgbClr val="002C47"/>
                </a:solidFill>
              </a:rPr>
              <a:t>Education and Training</a:t>
            </a:r>
          </a:p>
        </p:txBody>
      </p:sp>
      <p:sp>
        <p:nvSpPr>
          <p:cNvPr id="13" name="Rectangle: Rounded Corners 12">
            <a:extLst>
              <a:ext uri="{FF2B5EF4-FFF2-40B4-BE49-F238E27FC236}">
                <a16:creationId xmlns:a16="http://schemas.microsoft.com/office/drawing/2014/main" id="{E65D6198-B117-95A4-3257-B7806DD394EB}"/>
              </a:ext>
            </a:extLst>
          </p:cNvPr>
          <p:cNvSpPr/>
          <p:nvPr/>
        </p:nvSpPr>
        <p:spPr>
          <a:xfrm>
            <a:off x="3181642" y="4332171"/>
            <a:ext cx="2417973" cy="1432259"/>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Lowest Proportion o</a:t>
            </a:r>
            <a:r>
              <a:rPr lang="en-AU" sz="1400">
                <a:solidFill>
                  <a:srgbClr val="002C47"/>
                </a:solidFill>
              </a:rPr>
              <a:t>f Payments Within 30 Days</a:t>
            </a:r>
          </a:p>
          <a:p>
            <a:pPr algn="ctr">
              <a:spcAft>
                <a:spcPts val="600"/>
              </a:spcAft>
            </a:pPr>
            <a:r>
              <a:rPr lang="en-AU" sz="1400" b="1">
                <a:solidFill>
                  <a:srgbClr val="002C47"/>
                </a:solidFill>
              </a:rPr>
              <a:t>53%</a:t>
            </a:r>
          </a:p>
          <a:p>
            <a:pPr algn="ctr">
              <a:spcAft>
                <a:spcPts val="600"/>
              </a:spcAft>
            </a:pPr>
            <a:r>
              <a:rPr lang="en-AU" sz="1400" i="1">
                <a:solidFill>
                  <a:srgbClr val="002C47"/>
                </a:solidFill>
              </a:rPr>
              <a:t>Manufacturing</a:t>
            </a:r>
          </a:p>
        </p:txBody>
      </p:sp>
      <p:sp>
        <p:nvSpPr>
          <p:cNvPr id="14" name="Rectangle: Rounded Corners 13">
            <a:extLst>
              <a:ext uri="{FF2B5EF4-FFF2-40B4-BE49-F238E27FC236}">
                <a16:creationId xmlns:a16="http://schemas.microsoft.com/office/drawing/2014/main" id="{FB080292-D5A2-6868-43E1-2266AE6E3FE0}"/>
              </a:ext>
            </a:extLst>
          </p:cNvPr>
          <p:cNvSpPr/>
          <p:nvPr/>
        </p:nvSpPr>
        <p:spPr>
          <a:xfrm>
            <a:off x="3181642" y="1386175"/>
            <a:ext cx="2423244" cy="1168725"/>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2000"/>
              <a:t>Payments Within</a:t>
            </a:r>
            <a:br>
              <a:rPr lang="en-AU" sz="2000"/>
            </a:br>
            <a:r>
              <a:rPr lang="en-AU" sz="2000"/>
              <a:t>30 Days</a:t>
            </a:r>
          </a:p>
          <a:p>
            <a:pPr algn="ctr"/>
            <a:r>
              <a:rPr lang="en-AU" sz="2000" b="1"/>
              <a:t>69.2%</a:t>
            </a:r>
          </a:p>
        </p:txBody>
      </p:sp>
      <p:sp>
        <p:nvSpPr>
          <p:cNvPr id="15" name="Rectangle: Rounded Corners 14">
            <a:extLst>
              <a:ext uri="{FF2B5EF4-FFF2-40B4-BE49-F238E27FC236}">
                <a16:creationId xmlns:a16="http://schemas.microsoft.com/office/drawing/2014/main" id="{0E4F8ADD-0163-D587-A4E7-87C682BB4407}"/>
              </a:ext>
            </a:extLst>
          </p:cNvPr>
          <p:cNvSpPr/>
          <p:nvPr/>
        </p:nvSpPr>
        <p:spPr>
          <a:xfrm>
            <a:off x="6108667" y="1386175"/>
            <a:ext cx="5481293" cy="1518390"/>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b="1">
                <a:solidFill>
                  <a:schemeClr val="bg1"/>
                </a:solidFill>
              </a:rPr>
              <a:t>73% </a:t>
            </a:r>
            <a:r>
              <a:rPr lang="en-AU">
                <a:solidFill>
                  <a:schemeClr val="bg1"/>
                </a:solidFill>
              </a:rPr>
              <a:t>of reporting entities make payments to small businesses.</a:t>
            </a:r>
          </a:p>
          <a:p>
            <a:pPr algn="ctr">
              <a:spcAft>
                <a:spcPts val="600"/>
              </a:spcAft>
            </a:pPr>
            <a:r>
              <a:rPr lang="en-AU">
                <a:solidFill>
                  <a:schemeClr val="bg1"/>
                </a:solidFill>
              </a:rPr>
              <a:t>On average, </a:t>
            </a:r>
            <a:r>
              <a:rPr lang="en-AU" b="1">
                <a:solidFill>
                  <a:schemeClr val="bg1"/>
                </a:solidFill>
              </a:rPr>
              <a:t>30%</a:t>
            </a:r>
            <a:r>
              <a:rPr lang="en-AU">
                <a:solidFill>
                  <a:schemeClr val="bg1"/>
                </a:solidFill>
              </a:rPr>
              <a:t> of total procurement value is with small business.</a:t>
            </a:r>
          </a:p>
        </p:txBody>
      </p:sp>
      <p:sp>
        <p:nvSpPr>
          <p:cNvPr id="16" name="Rectangle: Rounded Corners 15">
            <a:extLst>
              <a:ext uri="{FF2B5EF4-FFF2-40B4-BE49-F238E27FC236}">
                <a16:creationId xmlns:a16="http://schemas.microsoft.com/office/drawing/2014/main" id="{F24D4788-445D-0406-E038-815FCF9FED0B}"/>
              </a:ext>
            </a:extLst>
          </p:cNvPr>
          <p:cNvSpPr/>
          <p:nvPr/>
        </p:nvSpPr>
        <p:spPr>
          <a:xfrm>
            <a:off x="6108667" y="3093870"/>
            <a:ext cx="2657197" cy="1432259"/>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Highest Average Proportion </a:t>
            </a:r>
            <a:r>
              <a:rPr lang="en-AU" sz="1400">
                <a:solidFill>
                  <a:srgbClr val="002C47"/>
                </a:solidFill>
              </a:rPr>
              <a:t>of Small Business Procurement (By Value)</a:t>
            </a:r>
          </a:p>
          <a:p>
            <a:pPr algn="ctr">
              <a:spcAft>
                <a:spcPts val="600"/>
              </a:spcAft>
            </a:pPr>
            <a:r>
              <a:rPr lang="en-AU" sz="1400" b="1">
                <a:solidFill>
                  <a:srgbClr val="002C47"/>
                </a:solidFill>
              </a:rPr>
              <a:t>44%</a:t>
            </a:r>
          </a:p>
          <a:p>
            <a:pPr algn="ctr">
              <a:spcAft>
                <a:spcPts val="600"/>
              </a:spcAft>
            </a:pPr>
            <a:r>
              <a:rPr lang="en-AU" sz="1400" i="1">
                <a:solidFill>
                  <a:srgbClr val="002C47"/>
                </a:solidFill>
              </a:rPr>
              <a:t>Agriculture, Forestry and Fishing</a:t>
            </a:r>
          </a:p>
        </p:txBody>
      </p:sp>
      <p:sp>
        <p:nvSpPr>
          <p:cNvPr id="17" name="Rectangle: Rounded Corners 16">
            <a:extLst>
              <a:ext uri="{FF2B5EF4-FFF2-40B4-BE49-F238E27FC236}">
                <a16:creationId xmlns:a16="http://schemas.microsoft.com/office/drawing/2014/main" id="{2BC58926-B310-60AF-17F7-8FB5180F21D0}"/>
              </a:ext>
            </a:extLst>
          </p:cNvPr>
          <p:cNvSpPr/>
          <p:nvPr/>
        </p:nvSpPr>
        <p:spPr>
          <a:xfrm>
            <a:off x="8932763" y="3093870"/>
            <a:ext cx="2657197" cy="1432259"/>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400">
                <a:solidFill>
                  <a:srgbClr val="002C47"/>
                </a:solidFill>
              </a:rPr>
              <a:t>Industry with </a:t>
            </a:r>
            <a:r>
              <a:rPr lang="en-AU" sz="1400" b="1">
                <a:solidFill>
                  <a:srgbClr val="002C47"/>
                </a:solidFill>
              </a:rPr>
              <a:t>Lowest Average Proportion </a:t>
            </a:r>
            <a:r>
              <a:rPr lang="en-AU" sz="1400">
                <a:solidFill>
                  <a:srgbClr val="002C47"/>
                </a:solidFill>
              </a:rPr>
              <a:t>of Small Business Procurement (By Value)</a:t>
            </a:r>
          </a:p>
          <a:p>
            <a:pPr algn="ctr">
              <a:spcAft>
                <a:spcPts val="600"/>
              </a:spcAft>
            </a:pPr>
            <a:r>
              <a:rPr lang="en-AU" sz="1400" b="1">
                <a:solidFill>
                  <a:srgbClr val="002C47"/>
                </a:solidFill>
              </a:rPr>
              <a:t>23%</a:t>
            </a:r>
          </a:p>
          <a:p>
            <a:pPr algn="ctr">
              <a:spcAft>
                <a:spcPts val="600"/>
              </a:spcAft>
            </a:pPr>
            <a:r>
              <a:rPr lang="en-AU" sz="1400" i="1">
                <a:solidFill>
                  <a:srgbClr val="002C47"/>
                </a:solidFill>
              </a:rPr>
              <a:t>Mining</a:t>
            </a:r>
          </a:p>
        </p:txBody>
      </p:sp>
      <p:pic>
        <p:nvPicPr>
          <p:cNvPr id="18" name="Picture 17">
            <a:extLst>
              <a:ext uri="{FF2B5EF4-FFF2-40B4-BE49-F238E27FC236}">
                <a16:creationId xmlns:a16="http://schemas.microsoft.com/office/drawing/2014/main" id="{02ED3843-B3CF-7BED-EA92-3BE676AAD6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73725" y="240182"/>
            <a:ext cx="2292295" cy="554784"/>
          </a:xfrm>
          <a:prstGeom prst="rect">
            <a:avLst/>
          </a:prstGeom>
        </p:spPr>
      </p:pic>
      <p:sp>
        <p:nvSpPr>
          <p:cNvPr id="19" name="Rectangle: Rounded Corners 18">
            <a:extLst>
              <a:ext uri="{FF2B5EF4-FFF2-40B4-BE49-F238E27FC236}">
                <a16:creationId xmlns:a16="http://schemas.microsoft.com/office/drawing/2014/main" id="{F1A2AFF4-0F6B-792D-9C60-61E1AF503182}"/>
              </a:ext>
            </a:extLst>
          </p:cNvPr>
          <p:cNvSpPr/>
          <p:nvPr/>
        </p:nvSpPr>
        <p:spPr>
          <a:xfrm>
            <a:off x="6096000" y="4725111"/>
            <a:ext cx="2669864" cy="1039320"/>
          </a:xfrm>
          <a:prstGeom prst="roundRect">
            <a:avLst/>
          </a:prstGeom>
          <a:noFill/>
          <a:ln>
            <a:solidFill>
              <a:srgbClr val="0040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200">
                <a:solidFill>
                  <a:srgbClr val="002C47"/>
                </a:solidFill>
              </a:rPr>
              <a:t>Since January 2021:</a:t>
            </a:r>
          </a:p>
          <a:p>
            <a:pPr algn="ctr">
              <a:spcAft>
                <a:spcPts val="600"/>
              </a:spcAft>
            </a:pPr>
            <a:r>
              <a:rPr lang="en-AU" sz="1200" b="1">
                <a:solidFill>
                  <a:srgbClr val="002C47"/>
                </a:solidFill>
              </a:rPr>
              <a:t>61,555</a:t>
            </a:r>
            <a:r>
              <a:rPr lang="en-AU" sz="1200">
                <a:solidFill>
                  <a:srgbClr val="002C47"/>
                </a:solidFill>
              </a:rPr>
              <a:t> reports have been lodged</a:t>
            </a:r>
          </a:p>
          <a:p>
            <a:pPr algn="ctr">
              <a:spcAft>
                <a:spcPts val="600"/>
              </a:spcAft>
            </a:pPr>
            <a:r>
              <a:rPr lang="en-AU" sz="1200" b="1">
                <a:solidFill>
                  <a:srgbClr val="002C47"/>
                </a:solidFill>
              </a:rPr>
              <a:t>63</a:t>
            </a:r>
            <a:r>
              <a:rPr lang="en-AU" sz="1200">
                <a:solidFill>
                  <a:srgbClr val="002C47"/>
                </a:solidFill>
              </a:rPr>
              <a:t> entities have elected to be volunteering entities</a:t>
            </a:r>
          </a:p>
        </p:txBody>
      </p:sp>
      <p:sp>
        <p:nvSpPr>
          <p:cNvPr id="20" name="Rectangle: Rounded Corners 19">
            <a:extLst>
              <a:ext uri="{FF2B5EF4-FFF2-40B4-BE49-F238E27FC236}">
                <a16:creationId xmlns:a16="http://schemas.microsoft.com/office/drawing/2014/main" id="{FBBFF752-8C0A-F88F-2FC0-313ADBD37880}"/>
              </a:ext>
            </a:extLst>
          </p:cNvPr>
          <p:cNvSpPr/>
          <p:nvPr/>
        </p:nvSpPr>
        <p:spPr>
          <a:xfrm>
            <a:off x="8932763" y="4743165"/>
            <a:ext cx="2669864" cy="1039320"/>
          </a:xfrm>
          <a:prstGeom prst="roundRect">
            <a:avLst/>
          </a:prstGeom>
          <a:noFill/>
          <a:ln>
            <a:solidFill>
              <a:srgbClr val="004068"/>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AU" sz="1200">
                <a:solidFill>
                  <a:srgbClr val="002C47"/>
                </a:solidFill>
              </a:rPr>
              <a:t>Of the 11,702 reporting entities that registered:</a:t>
            </a:r>
          </a:p>
          <a:p>
            <a:pPr algn="ctr">
              <a:spcAft>
                <a:spcPts val="600"/>
              </a:spcAft>
            </a:pPr>
            <a:r>
              <a:rPr lang="en-AU" sz="1200" b="1">
                <a:solidFill>
                  <a:srgbClr val="002C47"/>
                </a:solidFill>
              </a:rPr>
              <a:t>3,540</a:t>
            </a:r>
            <a:r>
              <a:rPr lang="en-AU" sz="1200">
                <a:solidFill>
                  <a:srgbClr val="002C47"/>
                </a:solidFill>
              </a:rPr>
              <a:t> (30%) reported individually</a:t>
            </a:r>
          </a:p>
          <a:p>
            <a:pPr algn="ctr">
              <a:spcAft>
                <a:spcPts val="600"/>
              </a:spcAft>
            </a:pPr>
            <a:r>
              <a:rPr lang="en-AU" sz="1200" b="1">
                <a:solidFill>
                  <a:srgbClr val="002C47"/>
                </a:solidFill>
              </a:rPr>
              <a:t>8,162</a:t>
            </a:r>
            <a:r>
              <a:rPr lang="en-AU" sz="1200">
                <a:solidFill>
                  <a:srgbClr val="002C47"/>
                </a:solidFill>
              </a:rPr>
              <a:t> (70%) reported within a group</a:t>
            </a:r>
          </a:p>
        </p:txBody>
      </p:sp>
    </p:spTree>
    <p:extLst>
      <p:ext uri="{BB962C8B-B14F-4D97-AF65-F5344CB8AC3E}">
        <p14:creationId xmlns:p14="http://schemas.microsoft.com/office/powerpoint/2010/main" val="2782847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881495" y="203078"/>
            <a:ext cx="10515600" cy="1325563"/>
          </a:xfrm>
        </p:spPr>
        <p:txBody>
          <a:bodyPr anchor="ctr">
            <a:normAutofit/>
          </a:bodyPr>
          <a:lstStyle/>
          <a:p>
            <a:pPr>
              <a:lnSpc>
                <a:spcPct val="100000"/>
              </a:lnSpc>
            </a:pPr>
            <a:r>
              <a:rPr lang="en-AU" sz="4000" b="1">
                <a:solidFill>
                  <a:srgbClr val="002C47"/>
                </a:solidFill>
                <a:latin typeface="+mn-lt"/>
              </a:rPr>
              <a:t>Welcome and Overview</a:t>
            </a:r>
          </a:p>
        </p:txBody>
      </p:sp>
      <p:sp>
        <p:nvSpPr>
          <p:cNvPr id="9" name="Content Placeholder 8">
            <a:extLst>
              <a:ext uri="{FF2B5EF4-FFF2-40B4-BE49-F238E27FC236}">
                <a16:creationId xmlns:a16="http://schemas.microsoft.com/office/drawing/2014/main" id="{CE1ACDAE-CE86-7260-A0BF-E1F96BD64885}"/>
              </a:ext>
            </a:extLst>
          </p:cNvPr>
          <p:cNvSpPr>
            <a:spLocks noGrp="1"/>
          </p:cNvSpPr>
          <p:nvPr>
            <p:ph sz="quarter" idx="4"/>
          </p:nvPr>
        </p:nvSpPr>
        <p:spPr>
          <a:xfrm>
            <a:off x="1002020" y="1528641"/>
            <a:ext cx="10395075" cy="4432544"/>
          </a:xfrm>
        </p:spPr>
        <p:txBody>
          <a:bodyPr vert="horz" lIns="91440" tIns="45720" rIns="91440" bIns="45720" rtlCol="0" anchor="t">
            <a:normAutofit/>
          </a:bodyPr>
          <a:lstStyle/>
          <a:p>
            <a:pPr marL="514350" indent="-514350">
              <a:spcBef>
                <a:spcPts val="1800"/>
              </a:spcBef>
              <a:spcAft>
                <a:spcPts val="600"/>
              </a:spcAft>
              <a:buFont typeface="+mj-lt"/>
              <a:buAutoNum type="arabicPeriod"/>
            </a:pPr>
            <a:r>
              <a:rPr lang="en-GB">
                <a:solidFill>
                  <a:srgbClr val="002C47"/>
                </a:solidFill>
                <a:cs typeface="Calibri"/>
              </a:rPr>
              <a:t>Regulator’s Opening Remarks</a:t>
            </a:r>
          </a:p>
          <a:p>
            <a:pPr marL="514350" indent="-514350">
              <a:spcBef>
                <a:spcPts val="1800"/>
              </a:spcBef>
              <a:spcAft>
                <a:spcPts val="600"/>
              </a:spcAft>
              <a:buFont typeface="+mj-lt"/>
              <a:buAutoNum type="arabicPeriod"/>
            </a:pPr>
            <a:r>
              <a:rPr lang="en-GB">
                <a:solidFill>
                  <a:srgbClr val="002C47"/>
                </a:solidFill>
                <a:cs typeface="Calibri"/>
              </a:rPr>
              <a:t>Reform and Resources Update</a:t>
            </a:r>
            <a:endParaRPr lang="en-GB">
              <a:solidFill>
                <a:srgbClr val="002C47"/>
              </a:solidFill>
              <a:ea typeface="Calibri"/>
              <a:cs typeface="Calibri"/>
            </a:endParaRPr>
          </a:p>
          <a:p>
            <a:pPr marL="514350" indent="-514350">
              <a:spcBef>
                <a:spcPts val="1800"/>
              </a:spcBef>
              <a:spcAft>
                <a:spcPts val="600"/>
              </a:spcAft>
              <a:buFont typeface="+mj-lt"/>
              <a:buAutoNum type="arabicPeriod"/>
            </a:pPr>
            <a:r>
              <a:rPr lang="en-GB">
                <a:solidFill>
                  <a:srgbClr val="002C47"/>
                </a:solidFill>
                <a:cs typeface="Calibri"/>
              </a:rPr>
              <a:t>Regulatory Operations</a:t>
            </a:r>
            <a:endParaRPr lang="en-GB">
              <a:solidFill>
                <a:srgbClr val="002C47"/>
              </a:solidFill>
              <a:ea typeface="Calibri"/>
              <a:cs typeface="Calibri"/>
            </a:endParaRPr>
          </a:p>
          <a:p>
            <a:pPr marL="514350" indent="-514350">
              <a:spcBef>
                <a:spcPts val="1800"/>
              </a:spcBef>
              <a:spcAft>
                <a:spcPts val="600"/>
              </a:spcAft>
              <a:buFont typeface="+mj-lt"/>
              <a:buAutoNum type="arabicPeriod"/>
            </a:pPr>
            <a:r>
              <a:rPr lang="en-GB">
                <a:solidFill>
                  <a:srgbClr val="002C47"/>
                </a:solidFill>
                <a:cs typeface="Calibri"/>
              </a:rPr>
              <a:t>Latest Data and Insights</a:t>
            </a:r>
            <a:endParaRPr lang="en-GB">
              <a:solidFill>
                <a:srgbClr val="002C47"/>
              </a:solidFill>
              <a:ea typeface="Calibri"/>
              <a:cs typeface="Calibri"/>
            </a:endParaRPr>
          </a:p>
          <a:p>
            <a:pPr marL="514350" indent="-514350">
              <a:spcBef>
                <a:spcPts val="1800"/>
              </a:spcBef>
              <a:spcAft>
                <a:spcPts val="600"/>
              </a:spcAft>
              <a:buFont typeface="+mj-lt"/>
              <a:buAutoNum type="arabicPeriod"/>
            </a:pPr>
            <a:r>
              <a:rPr lang="en-GB">
                <a:solidFill>
                  <a:srgbClr val="002C47"/>
                </a:solidFill>
                <a:cs typeface="Calibri"/>
              </a:rPr>
              <a:t>Questions and Discussion</a:t>
            </a:r>
            <a:endParaRPr lang="en-GB">
              <a:solidFill>
                <a:srgbClr val="002C47"/>
              </a:solidFill>
              <a:ea typeface="Calibri"/>
              <a:cs typeface="Calibri"/>
            </a:endParaRPr>
          </a:p>
          <a:p>
            <a:pPr marL="514350" indent="-514350">
              <a:spcBef>
                <a:spcPts val="1800"/>
              </a:spcBef>
              <a:spcAft>
                <a:spcPts val="600"/>
              </a:spcAft>
              <a:buFont typeface="+mj-lt"/>
              <a:buAutoNum type="arabicPeriod"/>
            </a:pPr>
            <a:r>
              <a:rPr lang="en-GB">
                <a:solidFill>
                  <a:srgbClr val="002C47"/>
                </a:solidFill>
                <a:cs typeface="Calibri"/>
              </a:rPr>
              <a:t>Closing Remarks</a:t>
            </a:r>
            <a:endParaRPr lang="en-GB">
              <a:solidFill>
                <a:srgbClr val="002C47"/>
              </a:solidFill>
              <a:ea typeface="Calibri"/>
              <a:cs typeface="Calibri"/>
            </a:endParaRPr>
          </a:p>
          <a:p>
            <a:pPr marL="514350" indent="-514350">
              <a:buFont typeface="+mj-lt"/>
              <a:buAutoNum type="arabicPeriod"/>
            </a:pPr>
            <a:endParaRPr lang="en-GB">
              <a:solidFill>
                <a:srgbClr val="002C47"/>
              </a:solidFill>
              <a:cs typeface="Calibri"/>
            </a:endParaRPr>
          </a:p>
          <a:p>
            <a:pPr marL="514350" indent="-514350">
              <a:buFont typeface="+mj-lt"/>
              <a:buAutoNum type="arabicPeriod"/>
            </a:pPr>
            <a:endParaRPr lang="en-GB">
              <a:solidFill>
                <a:srgbClr val="002C47"/>
              </a:solidFill>
              <a:cs typeface="Calibri"/>
            </a:endParaRPr>
          </a:p>
        </p:txBody>
      </p:sp>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2</a:t>
            </a:fld>
            <a:endParaRPr lang="en-AU">
              <a:solidFill>
                <a:schemeClr val="bg1"/>
              </a:solidFill>
            </a:endParaRPr>
          </a:p>
        </p:txBody>
      </p:sp>
      <p:pic>
        <p:nvPicPr>
          <p:cNvPr id="10" name="Picture 9">
            <a:extLst>
              <a:ext uri="{FF2B5EF4-FFF2-40B4-BE49-F238E27FC236}">
                <a16:creationId xmlns:a16="http://schemas.microsoft.com/office/drawing/2014/main" id="{3473B94B-7446-1128-B5FD-08E2C114536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93105" y="308875"/>
            <a:ext cx="2294773" cy="556984"/>
          </a:xfrm>
          <a:prstGeom prst="rect">
            <a:avLst/>
          </a:prstGeom>
        </p:spPr>
      </p:pic>
    </p:spTree>
    <p:extLst>
      <p:ext uri="{BB962C8B-B14F-4D97-AF65-F5344CB8AC3E}">
        <p14:creationId xmlns:p14="http://schemas.microsoft.com/office/powerpoint/2010/main" val="2307797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5311-D143-4458-82DF-7244CF5E7745}"/>
              </a:ext>
            </a:extLst>
          </p:cNvPr>
          <p:cNvSpPr>
            <a:spLocks noGrp="1"/>
          </p:cNvSpPr>
          <p:nvPr>
            <p:ph type="title"/>
          </p:nvPr>
        </p:nvSpPr>
        <p:spPr>
          <a:xfrm>
            <a:off x="339446" y="227521"/>
            <a:ext cx="11391900" cy="739775"/>
          </a:xfrm>
        </p:spPr>
        <p:txBody>
          <a:bodyPr anchor="ctr">
            <a:normAutofit/>
          </a:bodyPr>
          <a:lstStyle/>
          <a:p>
            <a:pPr>
              <a:lnSpc>
                <a:spcPct val="100000"/>
              </a:lnSpc>
            </a:pPr>
            <a:r>
              <a:rPr lang="en-AU" sz="4000" b="1">
                <a:solidFill>
                  <a:srgbClr val="002C47"/>
                </a:solidFill>
                <a:latin typeface="+mn-lt"/>
              </a:rPr>
              <a:t>Register</a:t>
            </a:r>
          </a:p>
        </p:txBody>
      </p:sp>
      <p:pic>
        <p:nvPicPr>
          <p:cNvPr id="7" name="Picture 6">
            <a:extLst>
              <a:ext uri="{FF2B5EF4-FFF2-40B4-BE49-F238E27FC236}">
                <a16:creationId xmlns:a16="http://schemas.microsoft.com/office/drawing/2014/main" id="{91DB5E34-B2B3-81FE-B16B-883E2FFEC18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0259" y="218328"/>
            <a:ext cx="2292295" cy="554784"/>
          </a:xfrm>
          <a:prstGeom prst="rect">
            <a:avLst/>
          </a:prstGeom>
        </p:spPr>
      </p:pic>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38145-52EB-42CA-84C4-FAF7617B8AB6}" type="slidenum">
              <a:rPr kumimoji="0" lang="en-AU"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42DEA0C0-D3E0-6E99-E9BE-DE46DF4F8C85}"/>
              </a:ext>
            </a:extLst>
          </p:cNvPr>
          <p:cNvSpPr>
            <a:spLocks noGrp="1"/>
          </p:cNvSpPr>
          <p:nvPr>
            <p:ph idx="1"/>
          </p:nvPr>
        </p:nvSpPr>
        <p:spPr>
          <a:xfrm>
            <a:off x="838200" y="1161481"/>
            <a:ext cx="10515600" cy="5015482"/>
          </a:xfrm>
        </p:spPr>
        <p:txBody>
          <a:bodyPr vert="horz" lIns="91440" tIns="45720" rIns="91440" bIns="45720" rtlCol="0" anchor="t">
            <a:normAutofit/>
          </a:bodyPr>
          <a:lstStyle/>
          <a:p>
            <a:pPr marL="0" indent="0" algn="ctr">
              <a:buNone/>
            </a:pPr>
            <a:r>
              <a:rPr lang="en-AU">
                <a:solidFill>
                  <a:srgbClr val="002C47"/>
                </a:solidFill>
                <a:ea typeface="Calibri"/>
                <a:cs typeface="Calibri"/>
              </a:rPr>
              <a:t>The updated Register Dashboard launched 13 September 2024</a:t>
            </a:r>
          </a:p>
          <a:p>
            <a:pPr algn="ctr"/>
            <a:endParaRPr lang="en-AU">
              <a:solidFill>
                <a:srgbClr val="002C47"/>
              </a:solidFill>
              <a:ea typeface="Calibri"/>
              <a:cs typeface="Calibri"/>
            </a:endParaRPr>
          </a:p>
        </p:txBody>
      </p:sp>
      <p:pic>
        <p:nvPicPr>
          <p:cNvPr id="3" name="Picture 2" descr="A screen shot of a graph on the interactive register showing average payment terms by reporting cycle. The refreshed interactive register was developed to support the reforms and providing a visual representation of the register allowing easy interpretation of the data. ">
            <a:extLst>
              <a:ext uri="{FF2B5EF4-FFF2-40B4-BE49-F238E27FC236}">
                <a16:creationId xmlns:a16="http://schemas.microsoft.com/office/drawing/2014/main" id="{84B60307-C95F-7D3F-CF3C-A066656FC35F}"/>
              </a:ext>
            </a:extLst>
          </p:cNvPr>
          <p:cNvPicPr>
            <a:picLocks noChangeAspect="1"/>
          </p:cNvPicPr>
          <p:nvPr/>
        </p:nvPicPr>
        <p:blipFill>
          <a:blip r:embed="rId5"/>
          <a:stretch>
            <a:fillRect/>
          </a:stretch>
        </p:blipFill>
        <p:spPr>
          <a:xfrm>
            <a:off x="2439164" y="1882587"/>
            <a:ext cx="7313672" cy="4113423"/>
          </a:xfrm>
          <a:prstGeom prst="rect">
            <a:avLst/>
          </a:prstGeom>
        </p:spPr>
      </p:pic>
    </p:spTree>
    <p:extLst>
      <p:ext uri="{BB962C8B-B14F-4D97-AF65-F5344CB8AC3E}">
        <p14:creationId xmlns:p14="http://schemas.microsoft.com/office/powerpoint/2010/main" val="337392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47540" y="1729349"/>
            <a:ext cx="4594225" cy="1338262"/>
          </a:xfrm>
        </p:spPr>
        <p:txBody>
          <a:bodyPr anchor="ctr">
            <a:normAutofit/>
          </a:bodyPr>
          <a:lstStyle/>
          <a:p>
            <a:pPr algn="ctr">
              <a:lnSpc>
                <a:spcPct val="100000"/>
              </a:lnSpc>
            </a:pPr>
            <a:r>
              <a:rPr lang="en-AU" b="1">
                <a:solidFill>
                  <a:srgbClr val="002C47"/>
                </a:solidFill>
                <a:latin typeface="+mn-lt"/>
              </a:rPr>
              <a:t>Questions?</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21</a:t>
            </a:fld>
            <a:endParaRPr lang="en-AU">
              <a:solidFill>
                <a:schemeClr val="bg1"/>
              </a:solidFill>
              <a:latin typeface="+mj-lt"/>
            </a:endParaRPr>
          </a:p>
        </p:txBody>
      </p:sp>
      <p:pic>
        <p:nvPicPr>
          <p:cNvPr id="3" name="Picture 2">
            <a:extLst>
              <a:ext uri="{FF2B5EF4-FFF2-40B4-BE49-F238E27FC236}">
                <a16:creationId xmlns:a16="http://schemas.microsoft.com/office/drawing/2014/main" id="{18D1061E-C435-FF04-C038-C26E93217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06074" y="136525"/>
            <a:ext cx="2292295" cy="554784"/>
          </a:xfrm>
          <a:prstGeom prst="rect">
            <a:avLst/>
          </a:prstGeom>
        </p:spPr>
      </p:pic>
    </p:spTree>
    <p:extLst>
      <p:ext uri="{BB962C8B-B14F-4D97-AF65-F5344CB8AC3E}">
        <p14:creationId xmlns:p14="http://schemas.microsoft.com/office/powerpoint/2010/main" val="3147654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64349" y="1442479"/>
            <a:ext cx="4594225" cy="1338262"/>
          </a:xfrm>
        </p:spPr>
        <p:txBody>
          <a:bodyPr anchor="ctr">
            <a:normAutofit/>
          </a:bodyPr>
          <a:lstStyle/>
          <a:p>
            <a:pPr algn="ctr">
              <a:lnSpc>
                <a:spcPct val="100000"/>
              </a:lnSpc>
            </a:pPr>
            <a:r>
              <a:rPr lang="en-AU" sz="4800" b="1">
                <a:solidFill>
                  <a:srgbClr val="002C47"/>
                </a:solidFill>
                <a:latin typeface="+mn-lt"/>
              </a:rPr>
              <a:t>Closing Remarks</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22</a:t>
            </a:fld>
            <a:endParaRPr lang="en-AU">
              <a:solidFill>
                <a:schemeClr val="bg1"/>
              </a:solidFill>
              <a:latin typeface="+mj-lt"/>
            </a:endParaRPr>
          </a:p>
        </p:txBody>
      </p:sp>
      <p:sp>
        <p:nvSpPr>
          <p:cNvPr id="5" name="Text Placeholder 2">
            <a:extLst>
              <a:ext uri="{FF2B5EF4-FFF2-40B4-BE49-F238E27FC236}">
                <a16:creationId xmlns:a16="http://schemas.microsoft.com/office/drawing/2014/main" id="{25357E19-9367-40AE-ACB5-BD51E8CF1213}"/>
              </a:ext>
            </a:extLst>
          </p:cNvPr>
          <p:cNvSpPr>
            <a:spLocks noGrp="1"/>
          </p:cNvSpPr>
          <p:nvPr>
            <p:ph type="body" idx="1"/>
          </p:nvPr>
        </p:nvSpPr>
        <p:spPr>
          <a:xfrm>
            <a:off x="6864349" y="2766731"/>
            <a:ext cx="4594225" cy="1500187"/>
          </a:xfrm>
        </p:spPr>
        <p:txBody>
          <a:bodyPr vert="horz" lIns="91440" tIns="45720" rIns="91440" bIns="45720" rtlCol="0" anchor="t">
            <a:normAutofit/>
          </a:bodyPr>
          <a:lstStyle/>
          <a:p>
            <a:pPr algn="ctr"/>
            <a:r>
              <a:rPr lang="en-AU" sz="2000"/>
              <a:t>Robyn Beutel</a:t>
            </a:r>
          </a:p>
          <a:p>
            <a:pPr algn="ctr">
              <a:lnSpc>
                <a:spcPct val="115000"/>
              </a:lnSpc>
            </a:pPr>
            <a:r>
              <a:rPr lang="en-AU" sz="2000"/>
              <a:t>Payment Times Reporting Regulator</a:t>
            </a:r>
          </a:p>
        </p:txBody>
      </p:sp>
      <p:pic>
        <p:nvPicPr>
          <p:cNvPr id="3" name="Picture 2">
            <a:extLst>
              <a:ext uri="{FF2B5EF4-FFF2-40B4-BE49-F238E27FC236}">
                <a16:creationId xmlns:a16="http://schemas.microsoft.com/office/drawing/2014/main" id="{E579D6B5-6EA2-8006-875E-4B5154300E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69978" y="136525"/>
            <a:ext cx="2292295" cy="554784"/>
          </a:xfrm>
          <a:prstGeom prst="rect">
            <a:avLst/>
          </a:prstGeom>
        </p:spPr>
      </p:pic>
    </p:spTree>
    <p:extLst>
      <p:ext uri="{BB962C8B-B14F-4D97-AF65-F5344CB8AC3E}">
        <p14:creationId xmlns:p14="http://schemas.microsoft.com/office/powerpoint/2010/main" val="53420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E9433-2859-40E2-8EAB-0331CFB65FEC}"/>
              </a:ext>
            </a:extLst>
          </p:cNvPr>
          <p:cNvSpPr>
            <a:spLocks noGrp="1"/>
          </p:cNvSpPr>
          <p:nvPr>
            <p:ph type="ctrTitle"/>
          </p:nvPr>
        </p:nvSpPr>
        <p:spPr>
          <a:xfrm>
            <a:off x="1523999" y="917725"/>
            <a:ext cx="9144000" cy="2909887"/>
          </a:xfrm>
        </p:spPr>
        <p:txBody>
          <a:bodyPr anchor="ctr">
            <a:normAutofit/>
          </a:bodyPr>
          <a:lstStyle/>
          <a:p>
            <a:r>
              <a:rPr lang="en-AU" b="1">
                <a:solidFill>
                  <a:schemeClr val="bg1"/>
                </a:solidFill>
                <a:latin typeface="+mn-lt"/>
              </a:rPr>
              <a:t>Thank You</a:t>
            </a:r>
            <a:br>
              <a:rPr lang="en-AU" b="1">
                <a:solidFill>
                  <a:schemeClr val="bg1"/>
                </a:solidFill>
                <a:latin typeface="+mn-lt"/>
              </a:rPr>
            </a:br>
            <a:br>
              <a:rPr lang="en-AU" b="1">
                <a:solidFill>
                  <a:schemeClr val="bg1"/>
                </a:solidFill>
                <a:latin typeface="+mn-lt"/>
              </a:rPr>
            </a:br>
            <a:endParaRPr lang="en-AU" b="1">
              <a:solidFill>
                <a:schemeClr val="bg1"/>
              </a:solidFill>
              <a:latin typeface="+mn-lt"/>
            </a:endParaRPr>
          </a:p>
        </p:txBody>
      </p:sp>
      <p:sp>
        <p:nvSpPr>
          <p:cNvPr id="3" name="Subtitle 2">
            <a:extLst>
              <a:ext uri="{FF2B5EF4-FFF2-40B4-BE49-F238E27FC236}">
                <a16:creationId xmlns:a16="http://schemas.microsoft.com/office/drawing/2014/main" id="{4D8D34DE-E81D-4898-B2F1-69EE23261B59}"/>
              </a:ext>
            </a:extLst>
          </p:cNvPr>
          <p:cNvSpPr>
            <a:spLocks noGrp="1"/>
          </p:cNvSpPr>
          <p:nvPr>
            <p:ph type="subTitle" idx="1"/>
          </p:nvPr>
        </p:nvSpPr>
        <p:spPr>
          <a:xfrm>
            <a:off x="1523999" y="5170248"/>
            <a:ext cx="9144000" cy="1655762"/>
          </a:xfrm>
        </p:spPr>
        <p:txBody>
          <a:bodyPr>
            <a:normAutofit/>
          </a:bodyPr>
          <a:lstStyle/>
          <a:p>
            <a:r>
              <a:rPr lang="en-AU" sz="3600" b="1">
                <a:solidFill>
                  <a:schemeClr val="bg1"/>
                </a:solidFill>
              </a:rPr>
              <a:t>Next forum: February 2025</a:t>
            </a:r>
          </a:p>
          <a:p>
            <a:endParaRPr lang="en-AU" sz="2800">
              <a:solidFill>
                <a:schemeClr val="bg1"/>
              </a:solidFill>
            </a:endParaRPr>
          </a:p>
        </p:txBody>
      </p:sp>
      <p:sp>
        <p:nvSpPr>
          <p:cNvPr id="6" name="TextBox 5">
            <a:extLst>
              <a:ext uri="{FF2B5EF4-FFF2-40B4-BE49-F238E27FC236}">
                <a16:creationId xmlns:a16="http://schemas.microsoft.com/office/drawing/2014/main" id="{11DE4776-05FD-4579-B301-4DB80A7866B8}"/>
              </a:ext>
            </a:extLst>
          </p:cNvPr>
          <p:cNvSpPr txBox="1"/>
          <p:nvPr/>
        </p:nvSpPr>
        <p:spPr>
          <a:xfrm>
            <a:off x="3048837" y="5681960"/>
            <a:ext cx="6094324" cy="461665"/>
          </a:xfrm>
          <a:prstGeom prst="rect">
            <a:avLst/>
          </a:prstGeom>
          <a:noFill/>
        </p:spPr>
        <p:txBody>
          <a:bodyPr wrap="square">
            <a:spAutoFit/>
          </a:bodyPr>
          <a:lstStyle/>
          <a:p>
            <a:pPr algn="ctr"/>
            <a:r>
              <a:rPr lang="en-AU" sz="2400">
                <a:solidFill>
                  <a:schemeClr val="bg1"/>
                </a:solidFill>
                <a:hlinkClick r:id="rId4">
                  <a:extLst>
                    <a:ext uri="{A12FA001-AC4F-418D-AE19-62706E023703}">
                      <ahyp:hlinkClr xmlns:ahyp="http://schemas.microsoft.com/office/drawing/2018/hyperlinkcolor" val="tx"/>
                    </a:ext>
                  </a:extLst>
                </a:hlinkClick>
              </a:rPr>
              <a:t>support@paymenttimes.gov.au</a:t>
            </a:r>
            <a:r>
              <a:rPr lang="en-AU" sz="2400">
                <a:solidFill>
                  <a:schemeClr val="bg1"/>
                </a:solidFill>
              </a:rPr>
              <a:t> </a:t>
            </a:r>
          </a:p>
        </p:txBody>
      </p:sp>
      <p:sp>
        <p:nvSpPr>
          <p:cNvPr id="4" name="Slide Number Placeholder 3">
            <a:extLst>
              <a:ext uri="{FF2B5EF4-FFF2-40B4-BE49-F238E27FC236}">
                <a16:creationId xmlns:a16="http://schemas.microsoft.com/office/drawing/2014/main" id="{82F0C96A-0D2B-497C-8DD6-0DD1C0E01A05}"/>
              </a:ext>
            </a:extLst>
          </p:cNvPr>
          <p:cNvSpPr>
            <a:spLocks noGrp="1"/>
          </p:cNvSpPr>
          <p:nvPr>
            <p:ph type="sldNum" sz="quarter" idx="12"/>
          </p:nvPr>
        </p:nvSpPr>
        <p:spPr/>
        <p:txBody>
          <a:bodyPr/>
          <a:lstStyle/>
          <a:p>
            <a:fld id="{0B838145-52EB-42CA-84C4-FAF7617B8AB6}" type="slidenum">
              <a:rPr lang="en-AU" smtClean="0"/>
              <a:t>23</a:t>
            </a:fld>
            <a:endParaRPr lang="en-AU"/>
          </a:p>
        </p:txBody>
      </p:sp>
    </p:spTree>
    <p:extLst>
      <p:ext uri="{BB962C8B-B14F-4D97-AF65-F5344CB8AC3E}">
        <p14:creationId xmlns:p14="http://schemas.microsoft.com/office/powerpoint/2010/main" val="4193883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544235" y="1327103"/>
            <a:ext cx="4914339" cy="1338262"/>
          </a:xfrm>
        </p:spPr>
        <p:txBody>
          <a:bodyPr anchor="ctr">
            <a:normAutofit/>
          </a:bodyPr>
          <a:lstStyle/>
          <a:p>
            <a:pPr algn="ctr">
              <a:lnSpc>
                <a:spcPct val="100000"/>
              </a:lnSpc>
            </a:pPr>
            <a:r>
              <a:rPr lang="en-AU" sz="4800" b="1">
                <a:solidFill>
                  <a:srgbClr val="002C47"/>
                </a:solidFill>
                <a:latin typeface="+mn-lt"/>
              </a:rPr>
              <a:t>Opening Remarks</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3</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704291" y="2678906"/>
            <a:ext cx="4594225" cy="1500187"/>
          </a:xfrm>
        </p:spPr>
        <p:txBody>
          <a:bodyPr vert="horz" lIns="91440" tIns="45720" rIns="91440" bIns="45720" rtlCol="0" anchor="t">
            <a:normAutofit/>
          </a:bodyPr>
          <a:lstStyle/>
          <a:p>
            <a:pPr algn="ctr"/>
            <a:r>
              <a:rPr lang="en-AU" sz="2000"/>
              <a:t>Robyn Beutel</a:t>
            </a:r>
          </a:p>
          <a:p>
            <a:pPr algn="ctr"/>
            <a:r>
              <a:rPr lang="en-AU" sz="2000"/>
              <a:t>Payment Times Reporting Regulator</a:t>
            </a:r>
          </a:p>
        </p:txBody>
      </p:sp>
      <p:pic>
        <p:nvPicPr>
          <p:cNvPr id="3" name="Picture 2">
            <a:extLst>
              <a:ext uri="{FF2B5EF4-FFF2-40B4-BE49-F238E27FC236}">
                <a16:creationId xmlns:a16="http://schemas.microsoft.com/office/drawing/2014/main" id="{CA718600-A65B-C887-99FD-9947D02B80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41379" y="303213"/>
            <a:ext cx="2292295" cy="554784"/>
          </a:xfrm>
          <a:prstGeom prst="rect">
            <a:avLst/>
          </a:prstGeom>
        </p:spPr>
      </p:pic>
    </p:spTree>
    <p:extLst>
      <p:ext uri="{BB962C8B-B14F-4D97-AF65-F5344CB8AC3E}">
        <p14:creationId xmlns:p14="http://schemas.microsoft.com/office/powerpoint/2010/main" val="236458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DA6418-EC4E-49FA-9947-1BC92C758E51}"/>
              </a:ext>
            </a:extLst>
          </p:cNvPr>
          <p:cNvSpPr>
            <a:spLocks noGrp="1"/>
          </p:cNvSpPr>
          <p:nvPr>
            <p:ph type="sldNum" sz="quarter" idx="12"/>
          </p:nvPr>
        </p:nvSpPr>
        <p:spPr/>
        <p:txBody>
          <a:bodyPr/>
          <a:lstStyle/>
          <a:p>
            <a:fld id="{0B838145-52EB-42CA-84C4-FAF7617B8AB6}" type="slidenum">
              <a:rPr lang="en-AU" smtClean="0">
                <a:solidFill>
                  <a:schemeClr val="bg1"/>
                </a:solidFill>
              </a:rPr>
              <a:t>4</a:t>
            </a:fld>
            <a:endParaRPr lang="en-AU">
              <a:solidFill>
                <a:schemeClr val="bg1"/>
              </a:solidFill>
            </a:endParaRPr>
          </a:p>
        </p:txBody>
      </p:sp>
      <p:graphicFrame>
        <p:nvGraphicFramePr>
          <p:cNvPr id="7" name="Diagram 6" descr="Description of regulator principles:&#10;Continuous improvement and building trust&#10;Being risk-based and data driven&#10;Collaboration and engagement">
            <a:extLst>
              <a:ext uri="{FF2B5EF4-FFF2-40B4-BE49-F238E27FC236}">
                <a16:creationId xmlns:a16="http://schemas.microsoft.com/office/drawing/2014/main" id="{ABFB9F7A-55EB-383B-E213-C4FEA66A3B15}"/>
              </a:ext>
            </a:extLst>
          </p:cNvPr>
          <p:cNvGraphicFramePr/>
          <p:nvPr>
            <p:extLst>
              <p:ext uri="{D42A27DB-BD31-4B8C-83A1-F6EECF244321}">
                <p14:modId xmlns:p14="http://schemas.microsoft.com/office/powerpoint/2010/main" val="1343238566"/>
              </p:ext>
            </p:extLst>
          </p:nvPr>
        </p:nvGraphicFramePr>
        <p:xfrm>
          <a:off x="6271530" y="1133764"/>
          <a:ext cx="5504835" cy="50536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Graphic 11">
            <a:extLst>
              <a:ext uri="{FF2B5EF4-FFF2-40B4-BE49-F238E27FC236}">
                <a16:creationId xmlns:a16="http://schemas.microsoft.com/office/drawing/2014/main" id="{AA4EF4F8-A465-D4B9-792A-3346F9454CFD}"/>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07018" y="1364673"/>
            <a:ext cx="914400" cy="914400"/>
          </a:xfrm>
          <a:prstGeom prst="rect">
            <a:avLst/>
          </a:prstGeom>
        </p:spPr>
      </p:pic>
      <p:pic>
        <p:nvPicPr>
          <p:cNvPr id="14" name="Graphic 13">
            <a:extLst>
              <a:ext uri="{FF2B5EF4-FFF2-40B4-BE49-F238E27FC236}">
                <a16:creationId xmlns:a16="http://schemas.microsoft.com/office/drawing/2014/main" id="{8083E406-D0EB-2152-1928-3EC5501357B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2400" y="3201057"/>
            <a:ext cx="919018" cy="919018"/>
          </a:xfrm>
          <a:prstGeom prst="rect">
            <a:avLst/>
          </a:prstGeom>
        </p:spPr>
      </p:pic>
      <p:pic>
        <p:nvPicPr>
          <p:cNvPr id="16" name="Graphic 15">
            <a:extLst>
              <a:ext uri="{FF2B5EF4-FFF2-40B4-BE49-F238E27FC236}">
                <a16:creationId xmlns:a16="http://schemas.microsoft.com/office/drawing/2014/main" id="{6BA8F023-C755-B7E7-DC11-71FEF283D625}"/>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02400" y="5036127"/>
            <a:ext cx="914400" cy="914400"/>
          </a:xfrm>
          <a:prstGeom prst="rect">
            <a:avLst/>
          </a:prstGeom>
        </p:spPr>
      </p:pic>
      <p:graphicFrame>
        <p:nvGraphicFramePr>
          <p:cNvPr id="17" name="Diagram 16" descr="Description of recent reforms:&#10;&#10;New legislation&#10;Amended regulator powers&#10;Reporting requirements">
            <a:extLst>
              <a:ext uri="{FF2B5EF4-FFF2-40B4-BE49-F238E27FC236}">
                <a16:creationId xmlns:a16="http://schemas.microsoft.com/office/drawing/2014/main" id="{BA90C26F-5687-A02C-1747-94E56B289B1F}"/>
              </a:ext>
            </a:extLst>
          </p:cNvPr>
          <p:cNvGraphicFramePr/>
          <p:nvPr>
            <p:extLst>
              <p:ext uri="{D42A27DB-BD31-4B8C-83A1-F6EECF244321}">
                <p14:modId xmlns:p14="http://schemas.microsoft.com/office/powerpoint/2010/main" val="167199155"/>
              </p:ext>
            </p:extLst>
          </p:nvPr>
        </p:nvGraphicFramePr>
        <p:xfrm>
          <a:off x="415637" y="1133764"/>
          <a:ext cx="5504835" cy="5053604"/>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8" name="Title 1" descr="Reforms">
            <a:extLst>
              <a:ext uri="{FF2B5EF4-FFF2-40B4-BE49-F238E27FC236}">
                <a16:creationId xmlns:a16="http://schemas.microsoft.com/office/drawing/2014/main" id="{BBE1CEFF-026C-7875-EB2A-4864A794E4FC}"/>
              </a:ext>
            </a:extLst>
          </p:cNvPr>
          <p:cNvSpPr>
            <a:spLocks noGrp="1"/>
          </p:cNvSpPr>
          <p:nvPr>
            <p:ph type="title"/>
          </p:nvPr>
        </p:nvSpPr>
        <p:spPr>
          <a:xfrm>
            <a:off x="1840038" y="276666"/>
            <a:ext cx="2656032" cy="572777"/>
          </a:xfrm>
          <a:solidFill>
            <a:schemeClr val="bg2"/>
          </a:solidFill>
        </p:spPr>
        <p:txBody>
          <a:bodyPr anchor="ctr">
            <a:noAutofit/>
          </a:bodyPr>
          <a:lstStyle/>
          <a:p>
            <a:pPr algn="ctr">
              <a:lnSpc>
                <a:spcPct val="100000"/>
              </a:lnSpc>
            </a:pPr>
            <a:r>
              <a:rPr lang="en-AU" sz="2800" b="1">
                <a:solidFill>
                  <a:srgbClr val="002C47"/>
                </a:solidFill>
                <a:latin typeface="+mn-lt"/>
              </a:rPr>
              <a:t>Reforms</a:t>
            </a:r>
          </a:p>
        </p:txBody>
      </p:sp>
      <p:sp>
        <p:nvSpPr>
          <p:cNvPr id="19" name="Title 1" descr="Regulator principles">
            <a:extLst>
              <a:ext uri="{FF2B5EF4-FFF2-40B4-BE49-F238E27FC236}">
                <a16:creationId xmlns:a16="http://schemas.microsoft.com/office/drawing/2014/main" id="{2B6F258D-A0B4-C09F-743C-BB5C487C0257}"/>
              </a:ext>
            </a:extLst>
          </p:cNvPr>
          <p:cNvSpPr txBox="1">
            <a:spLocks/>
          </p:cNvSpPr>
          <p:nvPr/>
        </p:nvSpPr>
        <p:spPr>
          <a:xfrm>
            <a:off x="7695932" y="276666"/>
            <a:ext cx="3332285" cy="572777"/>
          </a:xfrm>
          <a:prstGeom prst="rect">
            <a:avLst/>
          </a:prstGeom>
          <a:solidFill>
            <a:schemeClr val="bg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AU" sz="2800" b="1">
                <a:solidFill>
                  <a:srgbClr val="002C47"/>
                </a:solidFill>
                <a:latin typeface="+mn-lt"/>
              </a:rPr>
              <a:t>Regulator Principles </a:t>
            </a:r>
          </a:p>
        </p:txBody>
      </p:sp>
      <p:pic>
        <p:nvPicPr>
          <p:cNvPr id="21" name="Graphic 20">
            <a:extLst>
              <a:ext uri="{FF2B5EF4-FFF2-40B4-BE49-F238E27FC236}">
                <a16:creationId xmlns:a16="http://schemas.microsoft.com/office/drawing/2014/main" id="{9FF423CB-E412-3A0C-A8B2-407B7A3CBDF6}"/>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2691" y="1364673"/>
            <a:ext cx="914400" cy="914400"/>
          </a:xfrm>
          <a:prstGeom prst="rect">
            <a:avLst/>
          </a:prstGeom>
        </p:spPr>
      </p:pic>
      <p:pic>
        <p:nvPicPr>
          <p:cNvPr id="23" name="Graphic 22">
            <a:extLst>
              <a:ext uri="{FF2B5EF4-FFF2-40B4-BE49-F238E27FC236}">
                <a16:creationId xmlns:a16="http://schemas.microsoft.com/office/drawing/2014/main" id="{EF2929C4-4690-9EEB-CE1C-0B9E966B1735}"/>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32691" y="3200400"/>
            <a:ext cx="914400" cy="914400"/>
          </a:xfrm>
          <a:prstGeom prst="rect">
            <a:avLst/>
          </a:prstGeom>
        </p:spPr>
      </p:pic>
      <p:pic>
        <p:nvPicPr>
          <p:cNvPr id="25" name="Graphic 24">
            <a:extLst>
              <a:ext uri="{FF2B5EF4-FFF2-40B4-BE49-F238E27FC236}">
                <a16:creationId xmlns:a16="http://schemas.microsoft.com/office/drawing/2014/main" id="{434A1E51-75A4-DF99-DAD3-C4EB131A976C}"/>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32691" y="5036127"/>
            <a:ext cx="914400" cy="914400"/>
          </a:xfrm>
          <a:prstGeom prst="rect">
            <a:avLst/>
          </a:prstGeom>
        </p:spPr>
      </p:pic>
    </p:spTree>
    <p:extLst>
      <p:ext uri="{BB962C8B-B14F-4D97-AF65-F5344CB8AC3E}">
        <p14:creationId xmlns:p14="http://schemas.microsoft.com/office/powerpoint/2010/main" val="249357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3CEDF-1881-48A4-A353-7B0069ACABF2}"/>
              </a:ext>
            </a:extLst>
          </p:cNvPr>
          <p:cNvSpPr>
            <a:spLocks noGrp="1"/>
          </p:cNvSpPr>
          <p:nvPr>
            <p:ph type="title"/>
          </p:nvPr>
        </p:nvSpPr>
        <p:spPr>
          <a:xfrm>
            <a:off x="6883399" y="1128713"/>
            <a:ext cx="4594225" cy="1500187"/>
          </a:xfrm>
        </p:spPr>
        <p:txBody>
          <a:bodyPr anchor="ctr">
            <a:normAutofit/>
          </a:bodyPr>
          <a:lstStyle/>
          <a:p>
            <a:pPr algn="ctr">
              <a:lnSpc>
                <a:spcPct val="100000"/>
              </a:lnSpc>
            </a:pPr>
            <a:r>
              <a:rPr lang="en-AU" sz="4400" b="1">
                <a:solidFill>
                  <a:srgbClr val="002C47"/>
                </a:solidFill>
                <a:latin typeface="+mn-lt"/>
              </a:rPr>
              <a:t>Reform and Resources Update</a:t>
            </a:r>
          </a:p>
        </p:txBody>
      </p:sp>
      <p:sp>
        <p:nvSpPr>
          <p:cNvPr id="4" name="Slide Number Placeholder 3">
            <a:extLst>
              <a:ext uri="{FF2B5EF4-FFF2-40B4-BE49-F238E27FC236}">
                <a16:creationId xmlns:a16="http://schemas.microsoft.com/office/drawing/2014/main" id="{2839A97D-A80D-4925-9AD3-02BAC38B87A9}"/>
              </a:ext>
            </a:extLst>
          </p:cNvPr>
          <p:cNvSpPr>
            <a:spLocks noGrp="1"/>
          </p:cNvSpPr>
          <p:nvPr>
            <p:ph type="sldNum" sz="quarter" idx="12"/>
          </p:nvPr>
        </p:nvSpPr>
        <p:spPr/>
        <p:txBody>
          <a:bodyPr/>
          <a:lstStyle/>
          <a:p>
            <a:fld id="{0B838145-52EB-42CA-84C4-FAF7617B8AB6}" type="slidenum">
              <a:rPr lang="en-AU" smtClean="0">
                <a:solidFill>
                  <a:schemeClr val="bg1"/>
                </a:solidFill>
                <a:latin typeface="+mj-lt"/>
              </a:rPr>
              <a:t>5</a:t>
            </a:fld>
            <a:endParaRPr lang="en-AU">
              <a:solidFill>
                <a:schemeClr val="bg1"/>
              </a:solidFill>
              <a:latin typeface="+mj-lt"/>
            </a:endParaRPr>
          </a:p>
        </p:txBody>
      </p:sp>
      <p:sp>
        <p:nvSpPr>
          <p:cNvPr id="8" name="Text Placeholder 2">
            <a:extLst>
              <a:ext uri="{FF2B5EF4-FFF2-40B4-BE49-F238E27FC236}">
                <a16:creationId xmlns:a16="http://schemas.microsoft.com/office/drawing/2014/main" id="{9F737659-7C4B-4E67-A380-FD2E3B461C17}"/>
              </a:ext>
            </a:extLst>
          </p:cNvPr>
          <p:cNvSpPr>
            <a:spLocks noGrp="1"/>
          </p:cNvSpPr>
          <p:nvPr>
            <p:ph type="body" idx="1"/>
          </p:nvPr>
        </p:nvSpPr>
        <p:spPr>
          <a:xfrm>
            <a:off x="6883398" y="2800724"/>
            <a:ext cx="4594225" cy="1500187"/>
          </a:xfrm>
        </p:spPr>
        <p:txBody>
          <a:bodyPr vert="horz" lIns="91440" tIns="45720" rIns="91440" bIns="45720" rtlCol="0" anchor="t">
            <a:normAutofit/>
          </a:bodyPr>
          <a:lstStyle/>
          <a:p>
            <a:pPr algn="ctr"/>
            <a:r>
              <a:rPr lang="en-AU" sz="2000"/>
              <a:t>Owen Rayner</a:t>
            </a:r>
          </a:p>
          <a:p>
            <a:pPr algn="ctr"/>
            <a:r>
              <a:rPr lang="en-AU" sz="2000"/>
              <a:t>Director, Government Response and Reform</a:t>
            </a:r>
          </a:p>
        </p:txBody>
      </p:sp>
      <p:pic>
        <p:nvPicPr>
          <p:cNvPr id="3" name="Picture 2">
            <a:extLst>
              <a:ext uri="{FF2B5EF4-FFF2-40B4-BE49-F238E27FC236}">
                <a16:creationId xmlns:a16="http://schemas.microsoft.com/office/drawing/2014/main" id="{0C8BA43B-D0FE-67B7-AA2A-787B100F78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61694" y="240182"/>
            <a:ext cx="2292295" cy="554784"/>
          </a:xfrm>
          <a:prstGeom prst="rect">
            <a:avLst/>
          </a:prstGeom>
        </p:spPr>
      </p:pic>
    </p:spTree>
    <p:extLst>
      <p:ext uri="{BB962C8B-B14F-4D97-AF65-F5344CB8AC3E}">
        <p14:creationId xmlns:p14="http://schemas.microsoft.com/office/powerpoint/2010/main" val="2202542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descr="What's next?">
            <a:extLst>
              <a:ext uri="{FF2B5EF4-FFF2-40B4-BE49-F238E27FC236}">
                <a16:creationId xmlns:a16="http://schemas.microsoft.com/office/drawing/2014/main" id="{1EAF6443-9C28-A7B7-79D4-CC61EC5EF603}"/>
              </a:ext>
            </a:extLst>
          </p:cNvPr>
          <p:cNvSpPr/>
          <p:nvPr/>
        </p:nvSpPr>
        <p:spPr>
          <a:xfrm>
            <a:off x="930986" y="4253998"/>
            <a:ext cx="3899971" cy="969484"/>
          </a:xfrm>
          <a:prstGeom prst="round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tx1"/>
                </a:solidFill>
              </a:rPr>
              <a:t>What’s next?</a:t>
            </a:r>
          </a:p>
        </p:txBody>
      </p:sp>
      <p:sp>
        <p:nvSpPr>
          <p:cNvPr id="6" name="Slide Number Placeholder 4">
            <a:extLst>
              <a:ext uri="{FF2B5EF4-FFF2-40B4-BE49-F238E27FC236}">
                <a16:creationId xmlns:a16="http://schemas.microsoft.com/office/drawing/2014/main" id="{8495AF97-0128-7DFC-4291-CC84642E5B10}"/>
              </a:ext>
            </a:extLst>
          </p:cNvPr>
          <p:cNvSpPr>
            <a:spLocks noGrp="1"/>
          </p:cNvSpPr>
          <p:nvPr>
            <p:ph type="sldNum" sz="quarter" idx="12"/>
          </p:nvPr>
        </p:nvSpPr>
        <p:spPr>
          <a:xfrm>
            <a:off x="8610600" y="6356350"/>
            <a:ext cx="2743200" cy="365125"/>
          </a:xfrm>
        </p:spPr>
        <p:txBody>
          <a:bodyPr/>
          <a:lstStyle/>
          <a:p>
            <a:fld id="{0B838145-52EB-42CA-84C4-FAF7617B8AB6}" type="slidenum">
              <a:rPr lang="en-AU" smtClean="0">
                <a:solidFill>
                  <a:schemeClr val="bg1"/>
                </a:solidFill>
              </a:rPr>
              <a:t>6</a:t>
            </a:fld>
            <a:endParaRPr lang="en-AU">
              <a:solidFill>
                <a:schemeClr val="bg1"/>
              </a:solidFill>
            </a:endParaRPr>
          </a:p>
        </p:txBody>
      </p:sp>
      <p:pic>
        <p:nvPicPr>
          <p:cNvPr id="8" name="Picture 7">
            <a:extLst>
              <a:ext uri="{FF2B5EF4-FFF2-40B4-BE49-F238E27FC236}">
                <a16:creationId xmlns:a16="http://schemas.microsoft.com/office/drawing/2014/main" id="{E3B6B044-6311-0F81-EDBB-AAD35713D2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72580"/>
            <a:ext cx="2292295" cy="554784"/>
          </a:xfrm>
          <a:prstGeom prst="rect">
            <a:avLst/>
          </a:prstGeom>
        </p:spPr>
      </p:pic>
      <p:sp>
        <p:nvSpPr>
          <p:cNvPr id="9" name="Rectangle: Rounded Corners 8">
            <a:extLst>
              <a:ext uri="{FF2B5EF4-FFF2-40B4-BE49-F238E27FC236}">
                <a16:creationId xmlns:a16="http://schemas.microsoft.com/office/drawing/2014/main" id="{9A215C9F-4D10-13A4-8E2E-A1D8148F7B21}"/>
              </a:ext>
            </a:extLst>
          </p:cNvPr>
          <p:cNvSpPr/>
          <p:nvPr/>
        </p:nvSpPr>
        <p:spPr>
          <a:xfrm>
            <a:off x="930987" y="1980938"/>
            <a:ext cx="3899971" cy="969484"/>
          </a:xfrm>
          <a:prstGeom prst="roundRect">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a:solidFill>
                  <a:schemeClr val="bg1"/>
                </a:solidFill>
              </a:rPr>
              <a:t>What’s happened?</a:t>
            </a:r>
          </a:p>
        </p:txBody>
      </p:sp>
      <p:graphicFrame>
        <p:nvGraphicFramePr>
          <p:cNvPr id="10" name="Diagram 9" descr="• Legislative reforms commenced with the passing of the Payment Times Reporting Amendment Act in July and completed with registration of the new Payment Times Reporting Rules 2024 in September 2024.">
            <a:extLst>
              <a:ext uri="{FF2B5EF4-FFF2-40B4-BE49-F238E27FC236}">
                <a16:creationId xmlns:a16="http://schemas.microsoft.com/office/drawing/2014/main" id="{B2F57EE0-BD3D-DE2D-4CDD-FD7D1F96EA4B}"/>
              </a:ext>
            </a:extLst>
          </p:cNvPr>
          <p:cNvGraphicFramePr/>
          <p:nvPr>
            <p:extLst>
              <p:ext uri="{D42A27DB-BD31-4B8C-83A1-F6EECF244321}">
                <p14:modId xmlns:p14="http://schemas.microsoft.com/office/powerpoint/2010/main" val="3023306787"/>
              </p:ext>
            </p:extLst>
          </p:nvPr>
        </p:nvGraphicFramePr>
        <p:xfrm>
          <a:off x="2276677" y="1025680"/>
          <a:ext cx="10800000" cy="288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descr="Guidance consultation: October 2024&#10;Guidance published: November 2024&#10;Education and engagement: H1 2025&#10;New reports due: June 2025">
            <a:extLst>
              <a:ext uri="{FF2B5EF4-FFF2-40B4-BE49-F238E27FC236}">
                <a16:creationId xmlns:a16="http://schemas.microsoft.com/office/drawing/2014/main" id="{6FF403C2-9E45-C4A3-097F-B9BBE1685E99}"/>
              </a:ext>
            </a:extLst>
          </p:cNvPr>
          <p:cNvGraphicFramePr/>
          <p:nvPr>
            <p:extLst>
              <p:ext uri="{D42A27DB-BD31-4B8C-83A1-F6EECF244321}">
                <p14:modId xmlns:p14="http://schemas.microsoft.com/office/powerpoint/2010/main" val="802307909"/>
              </p:ext>
            </p:extLst>
          </p:nvPr>
        </p:nvGraphicFramePr>
        <p:xfrm>
          <a:off x="2276677" y="3298740"/>
          <a:ext cx="10800000" cy="2880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itle 1">
            <a:extLst>
              <a:ext uri="{FF2B5EF4-FFF2-40B4-BE49-F238E27FC236}">
                <a16:creationId xmlns:a16="http://schemas.microsoft.com/office/drawing/2014/main" id="{B96DE09E-FD47-8058-892D-574229A2BE78}"/>
              </a:ext>
            </a:extLst>
          </p:cNvPr>
          <p:cNvSpPr txBox="1">
            <a:spLocks/>
          </p:cNvSpPr>
          <p:nvPr/>
        </p:nvSpPr>
        <p:spPr>
          <a:xfrm>
            <a:off x="446986" y="285905"/>
            <a:ext cx="11391900"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4000" b="1">
                <a:solidFill>
                  <a:srgbClr val="002C47"/>
                </a:solidFill>
                <a:latin typeface="+mn-lt"/>
              </a:rPr>
              <a:t>New Payment Times Scheme</a:t>
            </a:r>
          </a:p>
        </p:txBody>
      </p:sp>
    </p:spTree>
    <p:extLst>
      <p:ext uri="{BB962C8B-B14F-4D97-AF65-F5344CB8AC3E}">
        <p14:creationId xmlns:p14="http://schemas.microsoft.com/office/powerpoint/2010/main" val="46901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A9083D4B-7963-490B-BDB1-DFD0D9E0E6B3}"/>
              </a:ext>
            </a:extLst>
          </p:cNvPr>
          <p:cNvSpPr>
            <a:spLocks noGrp="1"/>
          </p:cNvSpPr>
          <p:nvPr>
            <p:ph type="sldNum" sz="quarter" idx="12"/>
          </p:nvPr>
        </p:nvSpPr>
        <p:spPr>
          <a:xfrm>
            <a:off x="8610600" y="6356350"/>
            <a:ext cx="2743200" cy="365125"/>
          </a:xfrm>
        </p:spPr>
        <p:txBody>
          <a:bodyPr/>
          <a:lstStyle/>
          <a:p>
            <a:fld id="{0B838145-52EB-42CA-84C4-FAF7617B8AB6}" type="slidenum">
              <a:rPr lang="en-AU" smtClean="0">
                <a:solidFill>
                  <a:schemeClr val="bg1"/>
                </a:solidFill>
              </a:rPr>
              <a:t>7</a:t>
            </a:fld>
            <a:endParaRPr lang="en-AU">
              <a:solidFill>
                <a:schemeClr val="bg1"/>
              </a:solidFill>
            </a:endParaRPr>
          </a:p>
        </p:txBody>
      </p:sp>
      <p:pic>
        <p:nvPicPr>
          <p:cNvPr id="3" name="Picture 2">
            <a:extLst>
              <a:ext uri="{FF2B5EF4-FFF2-40B4-BE49-F238E27FC236}">
                <a16:creationId xmlns:a16="http://schemas.microsoft.com/office/drawing/2014/main" id="{29A5AA36-B733-00C2-0F59-62CFE7DD7EF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72580"/>
            <a:ext cx="2292295" cy="554784"/>
          </a:xfrm>
          <a:prstGeom prst="rect">
            <a:avLst/>
          </a:prstGeom>
        </p:spPr>
      </p:pic>
      <p:sp>
        <p:nvSpPr>
          <p:cNvPr id="5" name="TextBox 4">
            <a:extLst>
              <a:ext uri="{FF2B5EF4-FFF2-40B4-BE49-F238E27FC236}">
                <a16:creationId xmlns:a16="http://schemas.microsoft.com/office/drawing/2014/main" id="{4ECD20BC-B6AC-E1D6-CE55-A8982863CB02}"/>
              </a:ext>
            </a:extLst>
          </p:cNvPr>
          <p:cNvSpPr txBox="1"/>
          <p:nvPr/>
        </p:nvSpPr>
        <p:spPr>
          <a:xfrm>
            <a:off x="1086198" y="2193796"/>
            <a:ext cx="4680000" cy="3764756"/>
          </a:xfrm>
          <a:prstGeom prst="roundRect">
            <a:avLst>
              <a:gd name="adj" fmla="val 4091"/>
            </a:avLst>
          </a:prstGeom>
          <a:solidFill>
            <a:srgbClr val="CFD1D4"/>
          </a:solidFill>
          <a:ln>
            <a:solidFill>
              <a:srgbClr val="CFD1D4"/>
            </a:solidFill>
          </a:ln>
        </p:spPr>
        <p:txBody>
          <a:bodyPr wrap="square" rtlCol="0">
            <a:spAutoFit/>
          </a:bodyPr>
          <a:lstStyle/>
          <a:p>
            <a:endParaRPr lang="en-AU"/>
          </a:p>
          <a:p>
            <a:r>
              <a:rPr lang="en-AU"/>
              <a:t>One report (generally)</a:t>
            </a:r>
          </a:p>
          <a:p>
            <a:endParaRPr lang="en-AU"/>
          </a:p>
          <a:p>
            <a:r>
              <a:rPr lang="en-AU"/>
              <a:t>Fewer reporting fields</a:t>
            </a:r>
          </a:p>
          <a:p>
            <a:endParaRPr lang="en-AU"/>
          </a:p>
          <a:p>
            <a:r>
              <a:rPr lang="en-AU"/>
              <a:t>Only report on trade credit arrangements</a:t>
            </a:r>
          </a:p>
          <a:p>
            <a:endParaRPr lang="en-AU"/>
          </a:p>
          <a:p>
            <a:r>
              <a:rPr lang="en-AU"/>
              <a:t>Removal of signed declaration</a:t>
            </a:r>
          </a:p>
          <a:p>
            <a:endParaRPr lang="en-AU"/>
          </a:p>
          <a:p>
            <a:r>
              <a:rPr lang="en-AU"/>
              <a:t>Reduced reporting for external administration and nil procurement</a:t>
            </a:r>
          </a:p>
          <a:p>
            <a:endParaRPr lang="en-AU"/>
          </a:p>
          <a:p>
            <a:r>
              <a:rPr lang="en-AU"/>
              <a:t>Streamlined exit from reporting</a:t>
            </a:r>
          </a:p>
        </p:txBody>
      </p:sp>
      <p:sp>
        <p:nvSpPr>
          <p:cNvPr id="7" name="Rectangle: Rounded Corners 6">
            <a:extLst>
              <a:ext uri="{FF2B5EF4-FFF2-40B4-BE49-F238E27FC236}">
                <a16:creationId xmlns:a16="http://schemas.microsoft.com/office/drawing/2014/main" id="{C5F6B74A-326B-5295-2AB6-285D45499F28}"/>
              </a:ext>
            </a:extLst>
          </p:cNvPr>
          <p:cNvSpPr/>
          <p:nvPr/>
        </p:nvSpPr>
        <p:spPr>
          <a:xfrm>
            <a:off x="1086198" y="1362392"/>
            <a:ext cx="4680000" cy="969484"/>
          </a:xfrm>
          <a:prstGeom prst="roundRect">
            <a:avLst/>
          </a:prstGeom>
          <a:solidFill>
            <a:srgbClr val="44546A"/>
          </a:solidFill>
          <a:ln>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a:solidFill>
                  <a:schemeClr val="bg1"/>
                </a:solidFill>
              </a:rPr>
              <a:t>What are the changes?</a:t>
            </a:r>
          </a:p>
        </p:txBody>
      </p:sp>
      <p:sp>
        <p:nvSpPr>
          <p:cNvPr id="12" name="TextBox 11">
            <a:extLst>
              <a:ext uri="{FF2B5EF4-FFF2-40B4-BE49-F238E27FC236}">
                <a16:creationId xmlns:a16="http://schemas.microsoft.com/office/drawing/2014/main" id="{E88E5DEF-6439-E305-B8AC-C32869A50040}"/>
              </a:ext>
            </a:extLst>
          </p:cNvPr>
          <p:cNvSpPr txBox="1"/>
          <p:nvPr/>
        </p:nvSpPr>
        <p:spPr>
          <a:xfrm>
            <a:off x="6425802" y="2130449"/>
            <a:ext cx="4680000" cy="4047113"/>
          </a:xfrm>
          <a:prstGeom prst="roundRect">
            <a:avLst>
              <a:gd name="adj" fmla="val 4091"/>
            </a:avLst>
          </a:prstGeom>
          <a:solidFill>
            <a:srgbClr val="44546A"/>
          </a:solidFill>
          <a:ln>
            <a:solidFill>
              <a:srgbClr val="44546A"/>
            </a:solidFill>
          </a:ln>
        </p:spPr>
        <p:txBody>
          <a:bodyPr wrap="square" rtlCol="0">
            <a:spAutoFit/>
          </a:bodyPr>
          <a:lstStyle/>
          <a:p>
            <a:endParaRPr lang="en-AU"/>
          </a:p>
          <a:p>
            <a:r>
              <a:rPr lang="en-AU">
                <a:solidFill>
                  <a:schemeClr val="bg1"/>
                </a:solidFill>
              </a:rPr>
              <a:t>Changes are a </a:t>
            </a:r>
            <a:r>
              <a:rPr lang="en-AU" b="1">
                <a:solidFill>
                  <a:schemeClr val="bg1"/>
                </a:solidFill>
              </a:rPr>
              <a:t>major overhaul</a:t>
            </a:r>
          </a:p>
          <a:p>
            <a:endParaRPr lang="en-AU">
              <a:solidFill>
                <a:schemeClr val="bg1"/>
              </a:solidFill>
            </a:endParaRPr>
          </a:p>
          <a:p>
            <a:r>
              <a:rPr lang="en-AU">
                <a:solidFill>
                  <a:schemeClr val="bg1"/>
                </a:solidFill>
              </a:rPr>
              <a:t>New </a:t>
            </a:r>
            <a:r>
              <a:rPr lang="en-AU" i="1">
                <a:solidFill>
                  <a:schemeClr val="bg1"/>
                </a:solidFill>
              </a:rPr>
              <a:t>reporting entity </a:t>
            </a:r>
            <a:r>
              <a:rPr lang="en-AU">
                <a:solidFill>
                  <a:schemeClr val="bg1"/>
                </a:solidFill>
              </a:rPr>
              <a:t>definition</a:t>
            </a:r>
          </a:p>
          <a:p>
            <a:endParaRPr lang="en-AU">
              <a:solidFill>
                <a:schemeClr val="bg1"/>
              </a:solidFill>
            </a:endParaRPr>
          </a:p>
          <a:p>
            <a:r>
              <a:rPr lang="en-AU">
                <a:solidFill>
                  <a:schemeClr val="bg1"/>
                </a:solidFill>
              </a:rPr>
              <a:t>AASB consolidation for reporting</a:t>
            </a:r>
          </a:p>
          <a:p>
            <a:endParaRPr lang="en-AU">
              <a:solidFill>
                <a:schemeClr val="bg1"/>
              </a:solidFill>
            </a:endParaRPr>
          </a:p>
          <a:p>
            <a:r>
              <a:rPr lang="en-AU">
                <a:solidFill>
                  <a:schemeClr val="bg1"/>
                </a:solidFill>
              </a:rPr>
              <a:t>Revised reporting data</a:t>
            </a:r>
          </a:p>
          <a:p>
            <a:endParaRPr lang="en-AU">
              <a:solidFill>
                <a:schemeClr val="bg1"/>
              </a:solidFill>
            </a:endParaRPr>
          </a:p>
          <a:p>
            <a:r>
              <a:rPr lang="en-AU">
                <a:solidFill>
                  <a:schemeClr val="bg1"/>
                </a:solidFill>
              </a:rPr>
              <a:t>Detailed calculation methodology</a:t>
            </a:r>
          </a:p>
          <a:p>
            <a:endParaRPr lang="en-AU">
              <a:solidFill>
                <a:schemeClr val="bg1"/>
              </a:solidFill>
            </a:endParaRPr>
          </a:p>
          <a:p>
            <a:r>
              <a:rPr lang="en-AU" b="1">
                <a:solidFill>
                  <a:schemeClr val="bg1"/>
                </a:solidFill>
              </a:rPr>
              <a:t>New incentives </a:t>
            </a:r>
            <a:r>
              <a:rPr lang="en-AU">
                <a:solidFill>
                  <a:schemeClr val="bg1"/>
                </a:solidFill>
              </a:rPr>
              <a:t>– </a:t>
            </a:r>
            <a:r>
              <a:rPr lang="en-AU" i="1">
                <a:solidFill>
                  <a:schemeClr val="bg1"/>
                </a:solidFill>
              </a:rPr>
              <a:t>fast and slow payers</a:t>
            </a:r>
          </a:p>
          <a:p>
            <a:endParaRPr lang="en-AU">
              <a:solidFill>
                <a:schemeClr val="bg1"/>
              </a:solidFill>
            </a:endParaRPr>
          </a:p>
          <a:p>
            <a:r>
              <a:rPr lang="en-AU">
                <a:solidFill>
                  <a:schemeClr val="bg1"/>
                </a:solidFill>
              </a:rPr>
              <a:t>Transitional arrangements</a:t>
            </a:r>
          </a:p>
        </p:txBody>
      </p:sp>
      <p:pic>
        <p:nvPicPr>
          <p:cNvPr id="14" name="Graphic 13">
            <a:extLst>
              <a:ext uri="{FF2B5EF4-FFF2-40B4-BE49-F238E27FC236}">
                <a16:creationId xmlns:a16="http://schemas.microsoft.com/office/drawing/2014/main" id="{B47F3F75-A253-D338-B749-31E9AD54DCF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43791" y="2377159"/>
            <a:ext cx="1162010" cy="1162010"/>
          </a:xfrm>
          <a:prstGeom prst="rect">
            <a:avLst/>
          </a:prstGeom>
        </p:spPr>
      </p:pic>
      <p:pic>
        <p:nvPicPr>
          <p:cNvPr id="15" name="Graphic 14">
            <a:extLst>
              <a:ext uri="{FF2B5EF4-FFF2-40B4-BE49-F238E27FC236}">
                <a16:creationId xmlns:a16="http://schemas.microsoft.com/office/drawing/2014/main" id="{085F00B8-9662-6767-F6C8-EEA7381A4DC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50146" y="2403541"/>
            <a:ext cx="916829" cy="916829"/>
          </a:xfrm>
          <a:prstGeom prst="rect">
            <a:avLst/>
          </a:prstGeom>
        </p:spPr>
      </p:pic>
      <p:sp>
        <p:nvSpPr>
          <p:cNvPr id="16" name="Rectangle: Rounded Corners 15">
            <a:extLst>
              <a:ext uri="{FF2B5EF4-FFF2-40B4-BE49-F238E27FC236}">
                <a16:creationId xmlns:a16="http://schemas.microsoft.com/office/drawing/2014/main" id="{97917A73-4E0C-75AE-E3DA-F127E548ED51}"/>
              </a:ext>
            </a:extLst>
          </p:cNvPr>
          <p:cNvSpPr/>
          <p:nvPr/>
        </p:nvSpPr>
        <p:spPr>
          <a:xfrm>
            <a:off x="6425802" y="1362392"/>
            <a:ext cx="4680000" cy="969484"/>
          </a:xfrm>
          <a:prstGeom prst="roundRect">
            <a:avLst/>
          </a:prstGeom>
          <a:solidFill>
            <a:srgbClr val="CFD1D4"/>
          </a:solidFill>
          <a:ln>
            <a:solidFill>
              <a:srgbClr val="CFD1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b="1">
                <a:solidFill>
                  <a:schemeClr val="tx1"/>
                </a:solidFill>
              </a:rPr>
              <a:t>What do I need to know?</a:t>
            </a:r>
          </a:p>
        </p:txBody>
      </p:sp>
      <p:sp>
        <p:nvSpPr>
          <p:cNvPr id="17" name="Title 1">
            <a:extLst>
              <a:ext uri="{FF2B5EF4-FFF2-40B4-BE49-F238E27FC236}">
                <a16:creationId xmlns:a16="http://schemas.microsoft.com/office/drawing/2014/main" id="{2D61CF77-9A2D-5489-E813-263A44ECAD0F}"/>
              </a:ext>
            </a:extLst>
          </p:cNvPr>
          <p:cNvSpPr>
            <a:spLocks noGrp="1"/>
          </p:cNvSpPr>
          <p:nvPr>
            <p:ph type="title"/>
          </p:nvPr>
        </p:nvSpPr>
        <p:spPr>
          <a:xfrm>
            <a:off x="446986" y="285905"/>
            <a:ext cx="11391900" cy="739775"/>
          </a:xfrm>
        </p:spPr>
        <p:txBody>
          <a:bodyPr anchor="ctr">
            <a:normAutofit/>
          </a:bodyPr>
          <a:lstStyle/>
          <a:p>
            <a:pPr>
              <a:lnSpc>
                <a:spcPct val="100000"/>
              </a:lnSpc>
            </a:pPr>
            <a:r>
              <a:rPr lang="en-AU" sz="4000" b="1">
                <a:solidFill>
                  <a:srgbClr val="002C47"/>
                </a:solidFill>
                <a:latin typeface="+mn-lt"/>
              </a:rPr>
              <a:t>New Payment Times Scheme</a:t>
            </a:r>
          </a:p>
        </p:txBody>
      </p:sp>
    </p:spTree>
    <p:extLst>
      <p:ext uri="{BB962C8B-B14F-4D97-AF65-F5344CB8AC3E}">
        <p14:creationId xmlns:p14="http://schemas.microsoft.com/office/powerpoint/2010/main" val="84476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B447E2-68A2-92DA-B2EB-4E9760ADEF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72580"/>
            <a:ext cx="2292295" cy="554784"/>
          </a:xfrm>
          <a:prstGeom prst="rect">
            <a:avLst/>
          </a:prstGeom>
        </p:spPr>
      </p:pic>
      <p:graphicFrame>
        <p:nvGraphicFramePr>
          <p:cNvPr id="10" name="Diagram 9" descr="Reporting under the new framework applies for all reporting periods start on or after 1 July 2024. &#10;For entities with a 30 June or 31 December financial year their first reporting period will be from 1 July 2024 to 31 December 2024.&#10;&#10;No new reports need to be submitted until 30 June 2025.&#10;&#10;Slow payer directions will commence from April 2026.&#10;&#10;&#10;&#10;">
            <a:extLst>
              <a:ext uri="{FF2B5EF4-FFF2-40B4-BE49-F238E27FC236}">
                <a16:creationId xmlns:a16="http://schemas.microsoft.com/office/drawing/2014/main" id="{16C6C0C2-DE81-2C20-9F85-3D21C32DEC93}"/>
              </a:ext>
            </a:extLst>
          </p:cNvPr>
          <p:cNvGraphicFramePr/>
          <p:nvPr>
            <p:extLst>
              <p:ext uri="{D42A27DB-BD31-4B8C-83A1-F6EECF244321}">
                <p14:modId xmlns:p14="http://schemas.microsoft.com/office/powerpoint/2010/main" val="1579284039"/>
              </p:ext>
            </p:extLst>
          </p:nvPr>
        </p:nvGraphicFramePr>
        <p:xfrm>
          <a:off x="275225" y="1334723"/>
          <a:ext cx="11641549" cy="3183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Right Brace 10">
            <a:extLst>
              <a:ext uri="{FF2B5EF4-FFF2-40B4-BE49-F238E27FC236}">
                <a16:creationId xmlns:a16="http://schemas.microsoft.com/office/drawing/2014/main" id="{2605783E-5136-6179-D336-5D8FDDBF14D3}"/>
              </a:ext>
              <a:ext uri="{C183D7F6-B498-43B3-948B-1728B52AA6E4}">
                <adec:decorative xmlns:adec="http://schemas.microsoft.com/office/drawing/2017/decorative" val="1"/>
              </a:ext>
            </a:extLst>
          </p:cNvPr>
          <p:cNvSpPr/>
          <p:nvPr/>
        </p:nvSpPr>
        <p:spPr>
          <a:xfrm rot="16200000">
            <a:off x="4073143" y="838963"/>
            <a:ext cx="407625" cy="23025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3" name="Rectangle 12">
            <a:extLst>
              <a:ext uri="{FF2B5EF4-FFF2-40B4-BE49-F238E27FC236}">
                <a16:creationId xmlns:a16="http://schemas.microsoft.com/office/drawing/2014/main" id="{C7CA8710-1A14-E049-CC8C-077E1B00BE98}"/>
              </a:ext>
            </a:extLst>
          </p:cNvPr>
          <p:cNvSpPr/>
          <p:nvPr/>
        </p:nvSpPr>
        <p:spPr>
          <a:xfrm>
            <a:off x="3125690" y="1244787"/>
            <a:ext cx="2302529" cy="448175"/>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Automatic extension</a:t>
            </a:r>
          </a:p>
        </p:txBody>
      </p:sp>
      <p:graphicFrame>
        <p:nvGraphicFramePr>
          <p:cNvPr id="18" name="Table 17">
            <a:extLst>
              <a:ext uri="{FF2B5EF4-FFF2-40B4-BE49-F238E27FC236}">
                <a16:creationId xmlns:a16="http://schemas.microsoft.com/office/drawing/2014/main" id="{76F89DDC-C02A-32FA-AC78-06947A004FF6}"/>
              </a:ext>
            </a:extLst>
          </p:cNvPr>
          <p:cNvGraphicFramePr>
            <a:graphicFrameLocks noGrp="1"/>
          </p:cNvGraphicFramePr>
          <p:nvPr>
            <p:extLst>
              <p:ext uri="{D42A27DB-BD31-4B8C-83A1-F6EECF244321}">
                <p14:modId xmlns:p14="http://schemas.microsoft.com/office/powerpoint/2010/main" val="4191022276"/>
              </p:ext>
            </p:extLst>
          </p:nvPr>
        </p:nvGraphicFramePr>
        <p:xfrm>
          <a:off x="657913" y="4561807"/>
          <a:ext cx="8750671" cy="370840"/>
        </p:xfrm>
        <a:graphic>
          <a:graphicData uri="http://schemas.openxmlformats.org/drawingml/2006/table">
            <a:tbl>
              <a:tblPr firstRow="1" bandRow="1">
                <a:tableStyleId>{5C22544A-7EE6-4342-B048-85BDC9FD1C3A}</a:tableStyleId>
              </a:tblPr>
              <a:tblGrid>
                <a:gridCol w="2495494">
                  <a:extLst>
                    <a:ext uri="{9D8B030D-6E8A-4147-A177-3AD203B41FA5}">
                      <a16:colId xmlns:a16="http://schemas.microsoft.com/office/drawing/2014/main" val="874360858"/>
                    </a:ext>
                  </a:extLst>
                </a:gridCol>
                <a:gridCol w="2141233">
                  <a:extLst>
                    <a:ext uri="{9D8B030D-6E8A-4147-A177-3AD203B41FA5}">
                      <a16:colId xmlns:a16="http://schemas.microsoft.com/office/drawing/2014/main" val="2759068203"/>
                    </a:ext>
                  </a:extLst>
                </a:gridCol>
                <a:gridCol w="4113944">
                  <a:extLst>
                    <a:ext uri="{9D8B030D-6E8A-4147-A177-3AD203B41FA5}">
                      <a16:colId xmlns:a16="http://schemas.microsoft.com/office/drawing/2014/main" val="1945972844"/>
                    </a:ext>
                  </a:extLst>
                </a:gridCol>
              </a:tblGrid>
              <a:tr h="370840">
                <a:tc>
                  <a:txBody>
                    <a:bodyPr/>
                    <a:lstStyle/>
                    <a:p>
                      <a:r>
                        <a:rPr lang="en-AU"/>
                        <a:t>Jul-Dec 2024</a:t>
                      </a:r>
                    </a:p>
                  </a:txBody>
                  <a:tcPr>
                    <a:solidFill>
                      <a:schemeClr val="tx2"/>
                    </a:solidFill>
                  </a:tcPr>
                </a:tc>
                <a:tc>
                  <a:txBody>
                    <a:bodyPr/>
                    <a:lstStyle/>
                    <a:p>
                      <a:r>
                        <a:rPr lang="en-AU">
                          <a:solidFill>
                            <a:sysClr val="windowText" lastClr="000000"/>
                          </a:solidFill>
                        </a:rPr>
                        <a:t>Jan-Jun 2025</a:t>
                      </a:r>
                    </a:p>
                  </a:txBody>
                  <a:tcPr>
                    <a:solidFill>
                      <a:srgbClr val="CFD1D4"/>
                    </a:solidFill>
                  </a:tcPr>
                </a:tc>
                <a:tc>
                  <a:txBody>
                    <a:bodyPr/>
                    <a:lstStyle/>
                    <a:p>
                      <a:r>
                        <a:rPr lang="en-AU" dirty="0">
                          <a:solidFill>
                            <a:sysClr val="windowText" lastClr="000000"/>
                          </a:solidFill>
                        </a:rPr>
                        <a:t>Jul-Dec 2025</a:t>
                      </a:r>
                    </a:p>
                  </a:txBody>
                  <a:tcPr>
                    <a:solidFill>
                      <a:srgbClr val="CFD1D4"/>
                    </a:solidFill>
                  </a:tcPr>
                </a:tc>
                <a:extLst>
                  <a:ext uri="{0D108BD9-81ED-4DB2-BD59-A6C34878D82A}">
                    <a16:rowId xmlns:a16="http://schemas.microsoft.com/office/drawing/2014/main" val="1135766031"/>
                  </a:ext>
                </a:extLst>
              </a:tr>
            </a:tbl>
          </a:graphicData>
        </a:graphic>
      </p:graphicFrame>
      <p:sp>
        <p:nvSpPr>
          <p:cNvPr id="19" name="TextBox 18">
            <a:extLst>
              <a:ext uri="{FF2B5EF4-FFF2-40B4-BE49-F238E27FC236}">
                <a16:creationId xmlns:a16="http://schemas.microsoft.com/office/drawing/2014/main" id="{3E19790A-FC6F-97A1-5202-241BB9EF7392}"/>
              </a:ext>
            </a:extLst>
          </p:cNvPr>
          <p:cNvSpPr txBox="1"/>
          <p:nvPr/>
        </p:nvSpPr>
        <p:spPr>
          <a:xfrm>
            <a:off x="9476997" y="4470982"/>
            <a:ext cx="2412694" cy="461665"/>
          </a:xfrm>
          <a:prstGeom prst="rect">
            <a:avLst/>
          </a:prstGeom>
          <a:noFill/>
        </p:spPr>
        <p:txBody>
          <a:bodyPr wrap="square" rtlCol="0">
            <a:spAutoFit/>
          </a:bodyPr>
          <a:lstStyle/>
          <a:p>
            <a:r>
              <a:rPr lang="en-AU" sz="2400" b="1"/>
              <a:t>Reporting Cycles</a:t>
            </a:r>
          </a:p>
        </p:txBody>
      </p:sp>
      <p:cxnSp>
        <p:nvCxnSpPr>
          <p:cNvPr id="20" name="Straight Arrow Connector 19">
            <a:extLst>
              <a:ext uri="{FF2B5EF4-FFF2-40B4-BE49-F238E27FC236}">
                <a16:creationId xmlns:a16="http://schemas.microsoft.com/office/drawing/2014/main" id="{F69F29C2-47AD-82D1-EF45-17F62CF0382C}"/>
              </a:ext>
              <a:ext uri="{C183D7F6-B498-43B3-948B-1728B52AA6E4}">
                <adec:decorative xmlns:adec="http://schemas.microsoft.com/office/drawing/2017/decorative" val="1"/>
              </a:ext>
            </a:extLst>
          </p:cNvPr>
          <p:cNvCxnSpPr/>
          <p:nvPr/>
        </p:nvCxnSpPr>
        <p:spPr>
          <a:xfrm flipV="1">
            <a:off x="5042626" y="3427263"/>
            <a:ext cx="2633031" cy="1134544"/>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3F1C8A-04F7-3844-0C9A-F9FC6FB2DA98}"/>
              </a:ext>
              <a:ext uri="{C183D7F6-B498-43B3-948B-1728B52AA6E4}">
                <adec:decorative xmlns:adec="http://schemas.microsoft.com/office/drawing/2017/decorative" val="1"/>
              </a:ext>
            </a:extLst>
          </p:cNvPr>
          <p:cNvCxnSpPr/>
          <p:nvPr/>
        </p:nvCxnSpPr>
        <p:spPr>
          <a:xfrm flipV="1">
            <a:off x="7343315" y="3473989"/>
            <a:ext cx="2633031" cy="1134544"/>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9DBCFD1-17F0-D2A7-357B-3FF5672BB892}"/>
              </a:ext>
              <a:ext uri="{C183D7F6-B498-43B3-948B-1728B52AA6E4}">
                <adec:decorative xmlns:adec="http://schemas.microsoft.com/office/drawing/2017/decorative" val="1"/>
              </a:ext>
            </a:extLst>
          </p:cNvPr>
          <p:cNvCxnSpPr/>
          <p:nvPr/>
        </p:nvCxnSpPr>
        <p:spPr>
          <a:xfrm flipV="1">
            <a:off x="2684099" y="3429697"/>
            <a:ext cx="2633031" cy="1134544"/>
          </a:xfrm>
          <a:prstGeom prst="straightConnector1">
            <a:avLst/>
          </a:prstGeom>
          <a:ln w="19050">
            <a:solidFill>
              <a:schemeClr val="tx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F2377D04-59E3-7F1B-60FC-87E4C2E0B1E1}"/>
              </a:ext>
            </a:extLst>
          </p:cNvPr>
          <p:cNvSpPr/>
          <p:nvPr/>
        </p:nvSpPr>
        <p:spPr>
          <a:xfrm>
            <a:off x="1032486" y="5299961"/>
            <a:ext cx="1651613" cy="83728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t>Mix old and new reports</a:t>
            </a:r>
          </a:p>
        </p:txBody>
      </p:sp>
      <p:sp>
        <p:nvSpPr>
          <p:cNvPr id="24" name="Rectangle 23">
            <a:extLst>
              <a:ext uri="{FF2B5EF4-FFF2-40B4-BE49-F238E27FC236}">
                <a16:creationId xmlns:a16="http://schemas.microsoft.com/office/drawing/2014/main" id="{09EF0BE7-BECE-6C45-59CC-8D74BB8B1E77}"/>
              </a:ext>
            </a:extLst>
          </p:cNvPr>
          <p:cNvSpPr/>
          <p:nvPr/>
        </p:nvSpPr>
        <p:spPr>
          <a:xfrm>
            <a:off x="4491323" y="5276091"/>
            <a:ext cx="1651613" cy="837282"/>
          </a:xfrm>
          <a:prstGeom prst="rect">
            <a:avLst/>
          </a:prstGeom>
          <a:solidFill>
            <a:srgbClr val="CFD1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sysClr val="windowText" lastClr="000000"/>
                </a:solidFill>
              </a:rPr>
              <a:t>New reports only</a:t>
            </a:r>
          </a:p>
        </p:txBody>
      </p:sp>
      <p:cxnSp>
        <p:nvCxnSpPr>
          <p:cNvPr id="25" name="Straight Connector 24">
            <a:extLst>
              <a:ext uri="{FF2B5EF4-FFF2-40B4-BE49-F238E27FC236}">
                <a16:creationId xmlns:a16="http://schemas.microsoft.com/office/drawing/2014/main" id="{1C1F38D8-191C-D3A6-D236-DD828B533C16}"/>
              </a:ext>
              <a:ext uri="{C183D7F6-B498-43B3-948B-1728B52AA6E4}">
                <adec:decorative xmlns:adec="http://schemas.microsoft.com/office/drawing/2017/decorative" val="1"/>
              </a:ext>
            </a:extLst>
          </p:cNvPr>
          <p:cNvCxnSpPr>
            <a:cxnSpLocks/>
            <a:stCxn id="23" idx="0"/>
          </p:cNvCxnSpPr>
          <p:nvPr/>
        </p:nvCxnSpPr>
        <p:spPr>
          <a:xfrm flipH="1" flipV="1">
            <a:off x="746048" y="4932647"/>
            <a:ext cx="1112245" cy="3673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56CA0F-A072-DFE9-93BF-A16B3211B8CC}"/>
              </a:ext>
              <a:ext uri="{C183D7F6-B498-43B3-948B-1728B52AA6E4}">
                <adec:decorative xmlns:adec="http://schemas.microsoft.com/office/drawing/2017/decorative" val="1"/>
              </a:ext>
            </a:extLst>
          </p:cNvPr>
          <p:cNvCxnSpPr>
            <a:stCxn id="24" idx="0"/>
          </p:cNvCxnSpPr>
          <p:nvPr/>
        </p:nvCxnSpPr>
        <p:spPr>
          <a:xfrm flipH="1" flipV="1">
            <a:off x="3368062" y="4932647"/>
            <a:ext cx="1949068" cy="3434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C7747B0-FEEC-0A90-DEC7-2EF4F7F549A7}"/>
              </a:ext>
              <a:ext uri="{C183D7F6-B498-43B3-948B-1728B52AA6E4}">
                <adec:decorative xmlns:adec="http://schemas.microsoft.com/office/drawing/2017/decorative" val="1"/>
              </a:ext>
            </a:extLst>
          </p:cNvPr>
          <p:cNvCxnSpPr>
            <a:stCxn id="24" idx="0"/>
          </p:cNvCxnSpPr>
          <p:nvPr/>
        </p:nvCxnSpPr>
        <p:spPr>
          <a:xfrm flipV="1">
            <a:off x="5317130" y="4932647"/>
            <a:ext cx="254306" cy="343444"/>
          </a:xfrm>
          <a:prstGeom prst="line">
            <a:avLst/>
          </a:prstGeom>
        </p:spPr>
        <p:style>
          <a:lnRef idx="1">
            <a:schemeClr val="accent1"/>
          </a:lnRef>
          <a:fillRef idx="0">
            <a:schemeClr val="accent1"/>
          </a:fillRef>
          <a:effectRef idx="0">
            <a:schemeClr val="accent1"/>
          </a:effectRef>
          <a:fontRef idx="minor">
            <a:schemeClr val="tx1"/>
          </a:fontRef>
        </p:style>
      </p:cxnSp>
      <p:sp>
        <p:nvSpPr>
          <p:cNvPr id="28" name="Slide Number Placeholder 4">
            <a:extLst>
              <a:ext uri="{FF2B5EF4-FFF2-40B4-BE49-F238E27FC236}">
                <a16:creationId xmlns:a16="http://schemas.microsoft.com/office/drawing/2014/main" id="{3B4EDBB9-61B1-B96D-92F1-7E948847B674}"/>
              </a:ext>
            </a:extLst>
          </p:cNvPr>
          <p:cNvSpPr>
            <a:spLocks noGrp="1"/>
          </p:cNvSpPr>
          <p:nvPr>
            <p:ph type="sldNum" sz="quarter" idx="12"/>
          </p:nvPr>
        </p:nvSpPr>
        <p:spPr>
          <a:xfrm>
            <a:off x="8610600" y="6356350"/>
            <a:ext cx="2743200" cy="365125"/>
          </a:xfrm>
        </p:spPr>
        <p:txBody>
          <a:bodyPr/>
          <a:lstStyle/>
          <a:p>
            <a:fld id="{0B838145-52EB-42CA-84C4-FAF7617B8AB6}" type="slidenum">
              <a:rPr lang="en-AU" smtClean="0">
                <a:solidFill>
                  <a:schemeClr val="bg1"/>
                </a:solidFill>
              </a:rPr>
              <a:t>8</a:t>
            </a:fld>
            <a:endParaRPr lang="en-AU">
              <a:solidFill>
                <a:schemeClr val="bg1"/>
              </a:solidFill>
            </a:endParaRPr>
          </a:p>
        </p:txBody>
      </p:sp>
      <p:sp>
        <p:nvSpPr>
          <p:cNvPr id="31" name="Title 1">
            <a:extLst>
              <a:ext uri="{FF2B5EF4-FFF2-40B4-BE49-F238E27FC236}">
                <a16:creationId xmlns:a16="http://schemas.microsoft.com/office/drawing/2014/main" id="{01F1D70E-5EA8-1287-0315-60B2232CE513}"/>
              </a:ext>
            </a:extLst>
          </p:cNvPr>
          <p:cNvSpPr txBox="1">
            <a:spLocks/>
          </p:cNvSpPr>
          <p:nvPr/>
        </p:nvSpPr>
        <p:spPr>
          <a:xfrm>
            <a:off x="377853" y="231080"/>
            <a:ext cx="11391900" cy="739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AU" sz="4000" b="1">
                <a:solidFill>
                  <a:srgbClr val="002C47"/>
                </a:solidFill>
                <a:latin typeface="+mn-lt"/>
              </a:rPr>
              <a:t>New Payment Times Scheme</a:t>
            </a:r>
          </a:p>
        </p:txBody>
      </p:sp>
    </p:spTree>
    <p:extLst>
      <p:ext uri="{BB962C8B-B14F-4D97-AF65-F5344CB8AC3E}">
        <p14:creationId xmlns:p14="http://schemas.microsoft.com/office/powerpoint/2010/main" val="30658810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0A3B91-1CD6-B079-6A95-88EBA3C61FF1}"/>
              </a:ext>
            </a:extLst>
          </p:cNvPr>
          <p:cNvSpPr>
            <a:spLocks noGrp="1"/>
          </p:cNvSpPr>
          <p:nvPr>
            <p:ph type="title"/>
          </p:nvPr>
        </p:nvSpPr>
        <p:spPr>
          <a:xfrm>
            <a:off x="377853" y="231080"/>
            <a:ext cx="11391900" cy="739775"/>
          </a:xfrm>
        </p:spPr>
        <p:txBody>
          <a:bodyPr anchor="ctr">
            <a:normAutofit/>
          </a:bodyPr>
          <a:lstStyle/>
          <a:p>
            <a:pPr>
              <a:lnSpc>
                <a:spcPct val="100000"/>
              </a:lnSpc>
            </a:pPr>
            <a:r>
              <a:rPr lang="en-AU" sz="4000" b="1">
                <a:solidFill>
                  <a:srgbClr val="002C47"/>
                </a:solidFill>
                <a:latin typeface="+mn-lt"/>
              </a:rPr>
              <a:t>New Payment Times Scheme</a:t>
            </a:r>
          </a:p>
        </p:txBody>
      </p:sp>
      <p:sp>
        <p:nvSpPr>
          <p:cNvPr id="5" name="Slide Number Placeholder 4">
            <a:extLst>
              <a:ext uri="{FF2B5EF4-FFF2-40B4-BE49-F238E27FC236}">
                <a16:creationId xmlns:a16="http://schemas.microsoft.com/office/drawing/2014/main" id="{4451F5C8-88C7-10EC-6294-190FA5857CB8}"/>
              </a:ext>
            </a:extLst>
          </p:cNvPr>
          <p:cNvSpPr>
            <a:spLocks noGrp="1"/>
          </p:cNvSpPr>
          <p:nvPr>
            <p:ph type="sldNum" sz="quarter" idx="12"/>
          </p:nvPr>
        </p:nvSpPr>
        <p:spPr>
          <a:xfrm>
            <a:off x="8610600" y="6356350"/>
            <a:ext cx="2743200" cy="365125"/>
          </a:xfrm>
        </p:spPr>
        <p:txBody>
          <a:bodyPr/>
          <a:lstStyle/>
          <a:p>
            <a:fld id="{0B838145-52EB-42CA-84C4-FAF7617B8AB6}" type="slidenum">
              <a:rPr lang="en-AU" smtClean="0">
                <a:solidFill>
                  <a:schemeClr val="bg1"/>
                </a:solidFill>
              </a:rPr>
              <a:t>9</a:t>
            </a:fld>
            <a:endParaRPr lang="en-AU">
              <a:solidFill>
                <a:schemeClr val="bg1"/>
              </a:solidFill>
            </a:endParaRPr>
          </a:p>
        </p:txBody>
      </p:sp>
      <p:pic>
        <p:nvPicPr>
          <p:cNvPr id="6" name="Picture 5">
            <a:extLst>
              <a:ext uri="{FF2B5EF4-FFF2-40B4-BE49-F238E27FC236}">
                <a16:creationId xmlns:a16="http://schemas.microsoft.com/office/drawing/2014/main" id="{FE5FD6B1-E5A3-B102-9FB2-1A62881733E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21852" y="172580"/>
            <a:ext cx="2292295" cy="554784"/>
          </a:xfrm>
          <a:prstGeom prst="rect">
            <a:avLst/>
          </a:prstGeom>
        </p:spPr>
      </p:pic>
      <p:graphicFrame>
        <p:nvGraphicFramePr>
          <p:cNvPr id="7" name="Diagram 6" descr="Information sheets&#10;&#10;Guidance notes &#10;&#10;Communication and engagement">
            <a:extLst>
              <a:ext uri="{FF2B5EF4-FFF2-40B4-BE49-F238E27FC236}">
                <a16:creationId xmlns:a16="http://schemas.microsoft.com/office/drawing/2014/main" id="{05C057F3-477E-DD79-20C4-9D2091280F54}"/>
              </a:ext>
            </a:extLst>
          </p:cNvPr>
          <p:cNvGraphicFramePr/>
          <p:nvPr>
            <p:extLst>
              <p:ext uri="{D42A27DB-BD31-4B8C-83A1-F6EECF244321}">
                <p14:modId xmlns:p14="http://schemas.microsoft.com/office/powerpoint/2010/main" val="82124183"/>
              </p:ext>
            </p:extLst>
          </p:nvPr>
        </p:nvGraphicFramePr>
        <p:xfrm>
          <a:off x="1980934" y="1321488"/>
          <a:ext cx="8449324" cy="46842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73386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ulator's Update July 2022 - Liaison Forum .potx" id="{D47DBDBD-A83B-4F11-B5BF-B5AA87BC63D0}" vid="{FB220772-50FD-4A2E-9CCB-2873B1708C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TRS scheme - widescreen format template.potx" id="{08F14417-EA03-43E0-8CC4-591B3478523C}" vid="{71930BCF-C65B-490F-B9FB-4342C19D747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1507</Words>
  <Application>Microsoft Office PowerPoint</Application>
  <PresentationFormat>Widescreen</PresentationFormat>
  <Paragraphs>277</Paragraphs>
  <Slides>23</Slides>
  <Notes>23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Times New Roman</vt:lpstr>
      <vt:lpstr>Office Theme</vt:lpstr>
      <vt:lpstr>1_Office Theme</vt:lpstr>
      <vt:lpstr>September 2024 Liaison Forum</vt:lpstr>
      <vt:lpstr>Welcome and Overview</vt:lpstr>
      <vt:lpstr>Opening Remarks</vt:lpstr>
      <vt:lpstr>Reforms</vt:lpstr>
      <vt:lpstr>Reform and Resources Update</vt:lpstr>
      <vt:lpstr>PowerPoint Presentation</vt:lpstr>
      <vt:lpstr>New Payment Times Scheme</vt:lpstr>
      <vt:lpstr>PowerPoint Presentation</vt:lpstr>
      <vt:lpstr>New Payment Times Scheme</vt:lpstr>
      <vt:lpstr>Reform FAQs</vt:lpstr>
      <vt:lpstr>Reform FAQs</vt:lpstr>
      <vt:lpstr>Reform FAQs</vt:lpstr>
      <vt:lpstr>Regulatory Operations</vt:lpstr>
      <vt:lpstr>Transition Information</vt:lpstr>
      <vt:lpstr>Reports and Enquiries</vt:lpstr>
      <vt:lpstr>Applications </vt:lpstr>
      <vt:lpstr>PowerPoint Presentation</vt:lpstr>
      <vt:lpstr>Data and Insights </vt:lpstr>
      <vt:lpstr>PowerPoint Presentation</vt:lpstr>
      <vt:lpstr>Register</vt:lpstr>
      <vt:lpstr>Questions?</vt:lpstr>
      <vt:lpstr>Closing Remarks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September 2024 Liaison Forum</dc:title>
  <dc:creator/>
  <cp:lastModifiedBy/>
  <cp:revision>1</cp:revision>
  <dcterms:created xsi:type="dcterms:W3CDTF">2024-10-01T01:49:35Z</dcterms:created>
  <dcterms:modified xsi:type="dcterms:W3CDTF">2024-10-01T02:42:31Z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3dc468-5731-4ec9-b671-cf2147a52e3a_Enabled">
    <vt:lpwstr>true</vt:lpwstr>
  </property>
  <property fmtid="{D5CDD505-2E9C-101B-9397-08002B2CF9AE}" pid="3" name="MSIP_Label_6e3dc468-5731-4ec9-b671-cf2147a52e3a_SetDate">
    <vt:lpwstr>2024-10-01T01:50:28Z</vt:lpwstr>
  </property>
  <property fmtid="{D5CDD505-2E9C-101B-9397-08002B2CF9AE}" pid="4" name="MSIP_Label_6e3dc468-5731-4ec9-b671-cf2147a52e3a_Method">
    <vt:lpwstr>Privileged</vt:lpwstr>
  </property>
  <property fmtid="{D5CDD505-2E9C-101B-9397-08002B2CF9AE}" pid="5" name="MSIP_Label_6e3dc468-5731-4ec9-b671-cf2147a52e3a_Name">
    <vt:lpwstr>Official</vt:lpwstr>
  </property>
  <property fmtid="{D5CDD505-2E9C-101B-9397-08002B2CF9AE}" pid="6" name="MSIP_Label_6e3dc468-5731-4ec9-b671-cf2147a52e3a_SiteId">
    <vt:lpwstr>214f1646-2021-47cc-8397-e3d3a7ba7d9d</vt:lpwstr>
  </property>
  <property fmtid="{D5CDD505-2E9C-101B-9397-08002B2CF9AE}" pid="7" name="MSIP_Label_6e3dc468-5731-4ec9-b671-cf2147a52e3a_ActionId">
    <vt:lpwstr>17e351f1-f6de-4ef2-b882-a6df8086b255</vt:lpwstr>
  </property>
  <property fmtid="{D5CDD505-2E9C-101B-9397-08002B2CF9AE}" pid="8" name="MSIP_Label_6e3dc468-5731-4ec9-b671-cf2147a52e3a_ContentBits">
    <vt:lpwstr>3</vt:lpwstr>
  </property>
  <property fmtid="{D5CDD505-2E9C-101B-9397-08002B2CF9AE}" pid="9" name="ClassificationContentMarkingFooterLocations">
    <vt:lpwstr>Office Theme:14\1_Office Theme:14</vt:lpwstr>
  </property>
  <property fmtid="{D5CDD505-2E9C-101B-9397-08002B2CF9AE}" pid="10" name="ClassificationContentMarkingFooterText">
    <vt:lpwstr>OFFICIAL</vt:lpwstr>
  </property>
  <property fmtid="{D5CDD505-2E9C-101B-9397-08002B2CF9AE}" pid="11" name="ClassificationContentMarkingHeaderLocations">
    <vt:lpwstr>Office Theme:13\1_Office Theme:13</vt:lpwstr>
  </property>
  <property fmtid="{D5CDD505-2E9C-101B-9397-08002B2CF9AE}" pid="12" name="ClassificationContentMarkingHeaderText">
    <vt:lpwstr>OFFICIAL</vt:lpwstr>
  </property>
</Properties>
</file>