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5"/>
  </p:sldMasterIdLst>
  <p:notesMasterIdLst>
    <p:notesMasterId r:id="rId25"/>
  </p:notesMasterIdLst>
  <p:sldIdLst>
    <p:sldId id="256" r:id="rId6"/>
    <p:sldId id="274" r:id="rId7"/>
    <p:sldId id="286" r:id="rId8"/>
    <p:sldId id="296" r:id="rId9"/>
    <p:sldId id="259" r:id="rId10"/>
    <p:sldId id="301" r:id="rId11"/>
    <p:sldId id="267" r:id="rId12"/>
    <p:sldId id="291" r:id="rId13"/>
    <p:sldId id="305" r:id="rId14"/>
    <p:sldId id="290" r:id="rId15"/>
    <p:sldId id="263" r:id="rId16"/>
    <p:sldId id="273" r:id="rId17"/>
    <p:sldId id="302" r:id="rId18"/>
    <p:sldId id="303" r:id="rId19"/>
    <p:sldId id="304" r:id="rId20"/>
    <p:sldId id="265" r:id="rId21"/>
    <p:sldId id="281" r:id="rId22"/>
    <p:sldId id="285" r:id="rId23"/>
    <p:sldId id="282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7F"/>
    <a:srgbClr val="002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15E290-D38D-4DDD-B078-DC25E0445AD0}" v="6" dt="2023-09-07T23:48:49.523"/>
    <p1510:client id="{C465E708-B079-E38A-D58C-3EAA3FC93C1C}" v="54" dt="2023-09-07T23:59:03.9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2313" autoAdjust="0"/>
  </p:normalViewPr>
  <p:slideViewPr>
    <p:cSldViewPr snapToGrid="0">
      <p:cViewPr varScale="1">
        <p:scale>
          <a:sx n="59" d="100"/>
          <a:sy n="59" d="100"/>
        </p:scale>
        <p:origin x="25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75107-C999-4C44-8D55-FDDB2C36D884}" type="datetimeFigureOut">
              <a:rPr lang="en-AU" smtClean="0"/>
              <a:t>8/09/2023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A6CC5-426F-49D0-8E98-A353B0D785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8776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423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4534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sz="1200" b="0" dirty="0">
              <a:solidFill>
                <a:srgbClr val="262626"/>
              </a:solidFill>
              <a:effectLst/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6199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544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47"/>
              </a:buClr>
              <a:buSzTx/>
              <a:buFontTx/>
              <a:buNone/>
              <a:tabLst/>
              <a:defRPr/>
            </a:pPr>
            <a:endParaRPr lang="en-AU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5563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47"/>
              </a:buClr>
              <a:buSzTx/>
              <a:buFontTx/>
              <a:buNone/>
              <a:tabLst/>
              <a:defRPr/>
            </a:pPr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690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47"/>
              </a:buClr>
              <a:buSzTx/>
              <a:buFontTx/>
              <a:buNone/>
              <a:tabLst/>
              <a:defRPr/>
            </a:pPr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2111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2C47"/>
              </a:buClr>
              <a:defRPr/>
            </a:pPr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0777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6002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4330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0596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2C47"/>
              </a:buClr>
            </a:pPr>
            <a:endParaRPr lang="en-AU" sz="1200" dirty="0"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5535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4846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i="1" dirty="0"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2976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7007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endParaRPr lang="en-AU" sz="1200" b="0" i="0" dirty="0">
              <a:solidFill>
                <a:srgbClr val="262626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9185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buClr>
                <a:srgbClr val="002C47"/>
              </a:buClr>
            </a:pPr>
            <a:endParaRPr lang="en-AU" sz="1200" dirty="0">
              <a:solidFill>
                <a:srgbClr val="26262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0125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buClr>
                <a:srgbClr val="002C47"/>
              </a:buClr>
            </a:pPr>
            <a:endParaRPr lang="en-AU" sz="1200" b="0" dirty="0">
              <a:solidFill>
                <a:srgbClr val="262626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5304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i="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A6CC5-426F-49D0-8E98-A353B0D78513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963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3A7F0-31D7-4AFA-AC94-76EAC355C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186B5-4AC5-46C4-9256-FAB4B13F3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34C0D-0B38-4158-A4A4-D4937663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9D2C-2214-453F-8CF1-E27DA5C1482E}" type="datetime1">
              <a:rPr lang="en-AU" smtClean="0"/>
              <a:t>8/09/2023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EDE2A-2AB7-4598-AFFC-C5D1A6DB2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979B5-EA3C-4B6E-98D5-5C58A02CA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9667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50F4C-B898-4639-8869-D059BD5E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3D8EB-9EE2-4606-A712-E8FF244BB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6A512-594D-44B6-8EE4-1136187A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C106-36B3-4A48-9517-DDAFAFCFA136}" type="datetime1">
              <a:rPr lang="en-AU" smtClean="0"/>
              <a:t>8/09/2023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B3A58-8729-407C-AE1F-732EE7FC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6DD1F-2D45-4860-9D01-A69243344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8395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E9B77E-80C2-45C5-91BE-13B4BB1B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BD5F44-C3AC-4443-B75B-5C028C71B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2A52D-CFE6-45DF-ABCA-E2E8EA06E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44AB-F634-4840-8524-CE1728708772}" type="datetime1">
              <a:rPr lang="en-AU" smtClean="0"/>
              <a:t>8/09/2023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26649-3FBE-4DB3-A2A1-3FC4E58C4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7E4E2-BAD1-4C76-9DCE-1301A737B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808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F26E-53EF-4C46-87CA-9B2BE9CE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8D82C-D958-4CAE-ABF6-F4E22E360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A2530-7137-40BD-8311-01F87287C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F8635-AA3F-41E1-965F-A957E1E10157}" type="datetime1">
              <a:rPr lang="en-AU" smtClean="0"/>
              <a:t>8/09/2023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7E248-02A0-4686-9725-DA95C8771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E6938-068E-4732-A646-FEBE1B907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6003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1C2C2-0BCE-47DC-9579-07618497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4E773-EC04-4161-AA09-2922F2602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00201-E385-4C23-9A28-A0252E8B7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A9F55-8045-4EA8-B725-64275F62F7EA}" type="datetime1">
              <a:rPr lang="en-AU" smtClean="0"/>
              <a:t>8/09/2023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01247-46AB-4C88-82DF-76E72055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88A22-7F3C-4712-994E-46EAFC79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438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2411-581D-4303-93FA-C616785CD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E2B7B-4C22-475C-B035-29DFD4C00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852329-8B49-4C9D-8D74-EABE9FBD2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59881-6864-4C1D-9719-6328CC0B5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94DB-EB36-4D4C-9D05-3429429EF253}" type="datetime1">
              <a:rPr lang="en-AU" smtClean="0"/>
              <a:t>8/09/2023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E5320-80B7-4D53-A90C-C84E5647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2A8FF-CEC7-4B3C-853D-CE556D53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157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C6DE5-4F48-438B-87D0-51A23FB9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04A61-BE05-4086-B0A6-9FD47E871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E973E-6F46-41FA-BA16-550C33EF9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62DEF0-7697-47AB-BA56-64C149FC9C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31ABFF-35CA-4709-BA65-7014A49387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CA324-87BB-4A01-8108-81D58D086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0FDD-29CE-437D-9F65-33000ACA3DDC}" type="datetime1">
              <a:rPr lang="en-AU" smtClean="0"/>
              <a:t>8/09/2023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C73D4E-C70B-477E-ACC7-CEDB49F36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3F4FC4-DE1D-4056-9D5E-C18B1E95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8778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DDCB-4D00-4C57-8D13-6EB6B410E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61FC8C-64C9-496D-9B7E-D99F1047C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5169-51EF-49FD-A814-D2624256C059}" type="datetime1">
              <a:rPr lang="en-AU" smtClean="0"/>
              <a:t>8/09/2023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F4F048-6D26-4C38-8BBD-3720C365D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FEFA4-9143-44D3-BD75-0847EF869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1135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6C3850-AB75-4F0E-ACB4-2C5D141A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A800-2F81-41CF-B51A-558D0C69DCAE}" type="datetime1">
              <a:rPr lang="en-AU" smtClean="0"/>
              <a:t>8/09/2023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0E0420-D025-469F-AA8D-506193517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2BB0E-732C-4E16-B9D2-ECB3EFEB7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098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7FECE-602E-4264-B2A0-0A4BB28A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85935-43B4-41AB-B4D5-C11F5EA73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741D0-651F-4CF8-8C21-CCBD810C5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4CD34-2375-44DE-AE1E-69D5331ED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755F-15C5-46DA-9C72-0C2F4666D954}" type="datetime1">
              <a:rPr lang="en-AU" smtClean="0"/>
              <a:t>8/09/2023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82983-C7B1-4301-A795-25E77B511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C8DD1-9940-462E-B054-1EB081C8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207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1D9D3-CBF9-4BB2-A889-767588214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C9BEA7-5E1A-45FF-B098-EBB6C69B93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7E917D-500E-435F-BB83-B8A5D46AB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1E200-4C21-48CC-B152-581F7003A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4BF-8CD7-45C6-B840-FA45A9826808}" type="datetime1">
              <a:rPr lang="en-AU" smtClean="0"/>
              <a:t>8/09/2023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37E98-91D9-43C9-80D6-2BA6BEA37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D1792-D314-4497-9679-01DB6D7F0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201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1D4233-3563-4CB7-8950-8F32D06CB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A6DD9-C1D9-4B76-A8E2-5E3D0A83A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AB2E4-0B6A-43C6-B9C6-27747A8DD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52A24-940C-4AD2-B924-A3987BA85A0E}" type="datetime1">
              <a:rPr lang="en-AU" smtClean="0"/>
              <a:t>8/09/2023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C3298-1552-416B-9F4A-4EE08D29C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72441-5495-4958-B38F-D1A483AE6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38145-52EB-42CA-84C4-FAF7617B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051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easury.gov.au/review/statutory-review-payment-times-reporting-act-202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ymenttimes.gov.au/about/regulatory-resources/guidance-note-2-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ymenttimes.gov.au/about/regulatory-resources/guidance-note-3-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upport@paymenttimes.gov.a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E9433-2859-40E2-8EAB-0331CFB6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91" y="11168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AU" sz="4800" b="1">
                <a:solidFill>
                  <a:schemeClr val="bg1"/>
                </a:solidFill>
                <a:latin typeface="+mn-lt"/>
              </a:rPr>
              <a:t>September Liaison Forum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D34DE-E81D-4898-B2F1-69EE23261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8599" y="2226921"/>
            <a:ext cx="5353435" cy="648858"/>
          </a:xfrm>
        </p:spPr>
        <p:txBody>
          <a:bodyPr>
            <a:noAutofit/>
          </a:bodyPr>
          <a:lstStyle/>
          <a:p>
            <a:r>
              <a:rPr lang="en-AU" sz="3200">
                <a:solidFill>
                  <a:schemeClr val="bg1"/>
                </a:solidFill>
              </a:rPr>
              <a:t>Regulator’s Update | July 2023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83482F-B56E-2724-A9F5-52DB8F7F17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79606" y="3236183"/>
            <a:ext cx="9775782" cy="29534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solidFill>
                  <a:schemeClr val="bg1"/>
                </a:solidFill>
                <a:cs typeface="Calibri"/>
              </a:rPr>
              <a:t>This event will commence shortly</a:t>
            </a:r>
          </a:p>
          <a:p>
            <a:r>
              <a:rPr lang="en-GB">
                <a:solidFill>
                  <a:schemeClr val="bg1"/>
                </a:solidFill>
                <a:cs typeface="Calibri"/>
              </a:rPr>
              <a:t>Please ensure your microphone is muted</a:t>
            </a:r>
          </a:p>
          <a:p>
            <a:r>
              <a:rPr lang="en-GB">
                <a:solidFill>
                  <a:schemeClr val="bg1"/>
                </a:solidFill>
                <a:cs typeface="Calibri"/>
              </a:rPr>
              <a:t>Please turn your video on, it is great to see your face</a:t>
            </a:r>
          </a:p>
          <a:p>
            <a:r>
              <a:rPr lang="en-GB">
                <a:solidFill>
                  <a:schemeClr val="bg1"/>
                </a:solidFill>
                <a:cs typeface="Calibri"/>
              </a:rPr>
              <a:t>There will be time for Q&amp;A at the end of each section, please raise your hand or add your question to the chat</a:t>
            </a:r>
          </a:p>
          <a:p>
            <a:r>
              <a:rPr lang="en-GB">
                <a:solidFill>
                  <a:schemeClr val="bg1"/>
                </a:solidFill>
                <a:cs typeface="Calibri"/>
              </a:rPr>
              <a:t>These slides will be published to paymenttimes.gov.au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0C96A-0D2B-497C-8DD6-0DD1C0E01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4059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3CEDF-1881-48A4-A353-7B0069ACA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399" y="1128714"/>
            <a:ext cx="4594225" cy="1338262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Policy and resources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9A97D-A80D-4925-9AD3-02BAC38B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  <a:latin typeface="+mj-lt"/>
              </a:rPr>
              <a:t>10</a:t>
            </a:fld>
            <a:endParaRPr lang="en-AU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F737659-7C4B-4E67-A380-FD2E3B461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4349" y="2579688"/>
            <a:ext cx="4594225" cy="1500187"/>
          </a:xfrm>
        </p:spPr>
        <p:txBody>
          <a:bodyPr>
            <a:normAutofit/>
          </a:bodyPr>
          <a:lstStyle/>
          <a:p>
            <a:pPr algn="ctr"/>
            <a:r>
              <a:rPr lang="en-AU" sz="2000"/>
              <a:t>Carlie Beach</a:t>
            </a:r>
          </a:p>
          <a:p>
            <a:pPr algn="ctr"/>
            <a:r>
              <a:rPr lang="en-AU" sz="2000"/>
              <a:t>Director, Policy</a:t>
            </a:r>
          </a:p>
        </p:txBody>
      </p:sp>
    </p:spTree>
    <p:extLst>
      <p:ext uri="{BB962C8B-B14F-4D97-AF65-F5344CB8AC3E}">
        <p14:creationId xmlns:p14="http://schemas.microsoft.com/office/powerpoint/2010/main" val="2202542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5311-D143-4458-82DF-7244CF5E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48" y="513555"/>
            <a:ext cx="11391900" cy="73977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Policy and resources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8A96B-5C50-4B1A-838D-9261EE5F9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69" y="1253330"/>
            <a:ext cx="11391900" cy="482361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4000"/>
              </a:lnSpc>
              <a:spcBef>
                <a:spcPts val="2400"/>
              </a:spcBef>
              <a:buClr>
                <a:srgbClr val="002C47"/>
              </a:buClr>
            </a:pPr>
            <a:r>
              <a:rPr lang="en-AU" sz="3200"/>
              <a:t>Statutory Review of the </a:t>
            </a:r>
            <a:r>
              <a:rPr lang="en-AU" sz="3200" i="1"/>
              <a:t>Payment Times Reporting Act 2020</a:t>
            </a:r>
          </a:p>
          <a:p>
            <a:pPr marL="0" indent="0">
              <a:lnSpc>
                <a:spcPct val="113999"/>
              </a:lnSpc>
              <a:spcBef>
                <a:spcPts val="2400"/>
              </a:spcBef>
              <a:buClr>
                <a:srgbClr val="002C47"/>
              </a:buClr>
              <a:buNone/>
            </a:pPr>
            <a:r>
              <a:rPr lang="en-AU" sz="2400">
                <a:ea typeface="+mn-lt"/>
                <a:cs typeface="+mn-lt"/>
                <a:hlinkClick r:id="rId4"/>
              </a:rPr>
              <a:t>treasury.gov.au/review-payment-times-reporting-act-2020</a:t>
            </a:r>
            <a:endParaRPr lang="en-AU" sz="2400">
              <a:ea typeface="+mn-lt"/>
              <a:cs typeface="+mn-lt"/>
            </a:endParaRPr>
          </a:p>
          <a:p>
            <a:pPr>
              <a:lnSpc>
                <a:spcPct val="113999"/>
              </a:lnSpc>
              <a:spcBef>
                <a:spcPts val="2400"/>
              </a:spcBef>
              <a:buClr>
                <a:srgbClr val="002C47"/>
              </a:buClr>
            </a:pPr>
            <a:r>
              <a:rPr lang="en-AU" sz="3200"/>
              <a:t>Regulator's Statement of Intent</a:t>
            </a:r>
            <a:endParaRPr lang="en-AU" sz="3200">
              <a:ea typeface="Calibri"/>
              <a:cs typeface="Calibri"/>
            </a:endParaRPr>
          </a:p>
          <a:p>
            <a:pPr>
              <a:lnSpc>
                <a:spcPct val="113999"/>
              </a:lnSpc>
              <a:spcBef>
                <a:spcPts val="2400"/>
              </a:spcBef>
              <a:buClr>
                <a:srgbClr val="002C47"/>
              </a:buClr>
            </a:pPr>
            <a:r>
              <a:rPr lang="en-AU" sz="3200"/>
              <a:t>Updates to the portal and website</a:t>
            </a:r>
            <a:endParaRPr lang="en-AU" sz="3200">
              <a:ea typeface="Calibri"/>
              <a:cs typeface="Calibri"/>
            </a:endParaRPr>
          </a:p>
          <a:p>
            <a:pPr>
              <a:lnSpc>
                <a:spcPct val="113999"/>
              </a:lnSpc>
              <a:spcBef>
                <a:spcPts val="2400"/>
              </a:spcBef>
              <a:buClr>
                <a:srgbClr val="002C47"/>
              </a:buClr>
            </a:pPr>
            <a:r>
              <a:rPr lang="en-AU" sz="3200">
                <a:cs typeface="Calibri"/>
              </a:rPr>
              <a:t>Corporate group structure requests</a:t>
            </a:r>
            <a:endParaRPr lang="en-AU" sz="3200">
              <a:ea typeface="Calibri"/>
              <a:cs typeface="Calibri"/>
            </a:endParaRPr>
          </a:p>
          <a:p>
            <a:pPr>
              <a:lnSpc>
                <a:spcPct val="113999"/>
              </a:lnSpc>
              <a:spcBef>
                <a:spcPts val="2400"/>
              </a:spcBef>
              <a:buClr>
                <a:srgbClr val="002C47"/>
              </a:buClr>
            </a:pPr>
            <a:r>
              <a:rPr lang="en-AU" sz="3200">
                <a:cs typeface="Calibri"/>
              </a:rPr>
              <a:t>Regulator communications </a:t>
            </a:r>
            <a:endParaRPr lang="en-AU" sz="3200">
              <a:ea typeface="Calibri"/>
              <a:cs typeface="Calibri"/>
            </a:endParaRPr>
          </a:p>
          <a:p>
            <a:pPr>
              <a:lnSpc>
                <a:spcPct val="114000"/>
              </a:lnSpc>
              <a:spcBef>
                <a:spcPts val="2400"/>
              </a:spcBef>
              <a:buClr>
                <a:srgbClr val="002C47"/>
              </a:buClr>
            </a:pPr>
            <a:endParaRPr lang="en-AU" sz="320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A6418-EC4E-49FA-9947-1BC92C75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</a:rPr>
              <a:t>11</a:t>
            </a:fld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22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3CEDF-1881-48A4-A353-7B0069ACA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399" y="1128714"/>
            <a:ext cx="4594225" cy="1338262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Regulatory operations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9A97D-A80D-4925-9AD3-02BAC38B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  <a:latin typeface="+mj-lt"/>
              </a:rPr>
              <a:t>12</a:t>
            </a:fld>
            <a:endParaRPr lang="en-AU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F737659-7C4B-4E67-A380-FD2E3B461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4349" y="2579688"/>
            <a:ext cx="4594225" cy="1500187"/>
          </a:xfrm>
        </p:spPr>
        <p:txBody>
          <a:bodyPr>
            <a:normAutofit/>
          </a:bodyPr>
          <a:lstStyle/>
          <a:p>
            <a:pPr algn="ctr"/>
            <a:r>
              <a:rPr lang="en-AU" sz="2000"/>
              <a:t>James Matheson</a:t>
            </a:r>
          </a:p>
          <a:p>
            <a:pPr algn="ctr"/>
            <a:r>
              <a:rPr lang="en-AU" sz="2000"/>
              <a:t>Director, Operations</a:t>
            </a:r>
          </a:p>
        </p:txBody>
      </p:sp>
    </p:spTree>
    <p:extLst>
      <p:ext uri="{BB962C8B-B14F-4D97-AF65-F5344CB8AC3E}">
        <p14:creationId xmlns:p14="http://schemas.microsoft.com/office/powerpoint/2010/main" val="3080062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5311-D143-4458-82DF-7244CF5E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00" y="493775"/>
            <a:ext cx="11391900" cy="73977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Reports </a:t>
            </a:r>
            <a:endParaRPr lang="en-AU" sz="40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8A96B-5C50-4B1A-838D-9261EE5F9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0" y="1883465"/>
            <a:ext cx="11391900" cy="448076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AU">
                <a:solidFill>
                  <a:srgbClr val="262626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Validation changes leading to fewer reporting errors</a:t>
            </a:r>
            <a:endParaRPr lang="en-AU">
              <a:solidFill>
                <a:srgbClr val="26262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3999"/>
              </a:lnSpc>
              <a:spcBef>
                <a:spcPts val="600"/>
              </a:spcBef>
            </a:pPr>
            <a:r>
              <a:rPr lang="en-AU">
                <a:solidFill>
                  <a:srgbClr val="262626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Where errors identified, we are reaching out to entities to resolve them</a:t>
            </a:r>
            <a:endParaRPr lang="en-AU">
              <a:solidFill>
                <a:srgbClr val="26262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3999"/>
              </a:lnSpc>
              <a:spcBef>
                <a:spcPts val="600"/>
              </a:spcBef>
            </a:pPr>
            <a:r>
              <a:rPr lang="en-AU">
                <a:solidFill>
                  <a:srgbClr val="262626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Entities encouraged to use </a:t>
            </a:r>
            <a:r>
              <a:rPr lang="en-AU">
                <a:solidFill>
                  <a:srgbClr val="262626"/>
                </a:solidFill>
                <a:latin typeface="Calibri"/>
                <a:ea typeface="Times New Roman" panose="02020603050405020304" pitchFamily="18" charset="0"/>
                <a:cs typeface="Times New Roman"/>
                <a:hlinkClick r:id="rId4"/>
              </a:rPr>
              <a:t>Guidance Note 2: Appendix 1</a:t>
            </a:r>
            <a:r>
              <a:rPr lang="en-AU">
                <a:solidFill>
                  <a:srgbClr val="262626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 in preparing reports</a:t>
            </a:r>
            <a:endParaRPr lang="en-AU">
              <a:solidFill>
                <a:srgbClr val="26262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A6418-EC4E-49FA-9947-1BC92C75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</a:rPr>
              <a:t>13</a:t>
            </a:fld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11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5311-D143-4458-82DF-7244CF5E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72" y="493773"/>
            <a:ext cx="11391900" cy="73977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Applications </a:t>
            </a:r>
            <a:endParaRPr lang="en-AU" sz="40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8A96B-5C50-4B1A-838D-9261EE5F9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372" y="1883467"/>
            <a:ext cx="11391900" cy="448076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3999"/>
              </a:lnSpc>
              <a:spcBef>
                <a:spcPts val="600"/>
              </a:spcBef>
            </a:pPr>
            <a:r>
              <a:rPr lang="en-AU">
                <a:solidFill>
                  <a:srgbClr val="262626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Entities not using guidance set out in </a:t>
            </a:r>
            <a:r>
              <a:rPr lang="en-AU">
                <a:solidFill>
                  <a:srgbClr val="262626"/>
                </a:solidFill>
                <a:latin typeface="Calibri"/>
                <a:ea typeface="Times New Roman" panose="02020603050405020304" pitchFamily="18" charset="0"/>
                <a:cs typeface="Times New Roman"/>
                <a:hlinkClick r:id="rId4"/>
              </a:rPr>
              <a:t>Guidance note 3</a:t>
            </a:r>
            <a:endParaRPr lang="en-AU">
              <a:solidFill>
                <a:srgbClr val="26262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3999"/>
              </a:lnSpc>
              <a:spcBef>
                <a:spcPts val="600"/>
              </a:spcBef>
            </a:pPr>
            <a:r>
              <a:rPr lang="en-AU">
                <a:solidFill>
                  <a:srgbClr val="262626"/>
                </a:solidFill>
                <a:ea typeface="Calibri"/>
                <a:cs typeface="Times New Roman"/>
              </a:rPr>
              <a:t>This results in requests for further information </a:t>
            </a:r>
            <a:endParaRPr lang="en-AU">
              <a:solidFill>
                <a:srgbClr val="262626"/>
              </a:solidFill>
              <a:latin typeface="Calibri" panose="020F0502020204030204" pitchFamily="34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3999"/>
              </a:lnSpc>
              <a:spcBef>
                <a:spcPts val="600"/>
              </a:spcBef>
            </a:pPr>
            <a:r>
              <a:rPr lang="en-AU">
                <a:solidFill>
                  <a:srgbClr val="262626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Entities seeking determinations to cease being a reporting entity when not required to do so</a:t>
            </a:r>
            <a:endParaRPr lang="en-AU">
              <a:solidFill>
                <a:srgbClr val="26262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A6418-EC4E-49FA-9947-1BC92C75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</a:rPr>
              <a:t>14</a:t>
            </a:fld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754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5311-D143-4458-82DF-7244CF5E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75" y="495988"/>
            <a:ext cx="11391900" cy="73977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Enquiries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8A96B-5C50-4B1A-838D-9261EE5F9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375" y="1875590"/>
            <a:ext cx="11528020" cy="448076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3999"/>
              </a:lnSpc>
              <a:spcBef>
                <a:spcPts val="600"/>
              </a:spcBef>
            </a:pPr>
            <a:r>
              <a:rPr lang="en-AU">
                <a:solidFill>
                  <a:srgbClr val="262626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Majority of enquiries received are technical assistance</a:t>
            </a:r>
            <a:endParaRPr lang="en-AU">
              <a:solidFill>
                <a:srgbClr val="26262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3999"/>
              </a:lnSpc>
              <a:spcBef>
                <a:spcPts val="600"/>
              </a:spcBef>
            </a:pPr>
            <a:r>
              <a:rPr lang="en-AU">
                <a:solidFill>
                  <a:srgbClr val="262626"/>
                </a:solidFill>
                <a:ea typeface="Calibri"/>
                <a:cs typeface="Times New Roman"/>
              </a:rPr>
              <a:t>Entities encouraged to familiarise themselves with guidance material</a:t>
            </a:r>
          </a:p>
          <a:p>
            <a:pPr>
              <a:lnSpc>
                <a:spcPct val="113999"/>
              </a:lnSpc>
              <a:spcBef>
                <a:spcPts val="600"/>
              </a:spcBef>
            </a:pPr>
            <a:r>
              <a:rPr lang="en-AU">
                <a:solidFill>
                  <a:srgbClr val="262626"/>
                </a:solidFill>
                <a:ea typeface="Calibri"/>
                <a:cs typeface="Times New Roman"/>
              </a:rPr>
              <a:t>Process for creating/changing reporting groups streamlined to improve timeliness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A6418-EC4E-49FA-9947-1BC92C75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</a:rPr>
              <a:t>15</a:t>
            </a:fld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54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5311-D143-4458-82DF-7244CF5E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12750"/>
            <a:ext cx="11391900" cy="73977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Compliance &amp; Enforcement</a:t>
            </a:r>
            <a:endParaRPr lang="en-AU" sz="40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8A96B-5C50-4B1A-838D-9261EE5F9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596189"/>
            <a:ext cx="11391900" cy="448076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AU">
                <a:solidFill>
                  <a:srgbClr val="262626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Compliance Program remains ongoing</a:t>
            </a:r>
            <a:endParaRPr lang="en-AU">
              <a:solidFill>
                <a:srgbClr val="26262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>
                <a:srgbClr val="00827F"/>
              </a:buClr>
              <a:buFont typeface="Courier New" panose="02070309020205020404" pitchFamily="49" charset="0"/>
              <a:buChar char="˃"/>
            </a:pPr>
            <a:r>
              <a:rPr lang="en-AU" sz="2800">
                <a:solidFill>
                  <a:srgbClr val="262626"/>
                </a:solidFill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Failing to register</a:t>
            </a:r>
            <a:r>
              <a:rPr lang="en-AU" sz="2800">
                <a:solidFill>
                  <a:srgbClr val="262626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 </a:t>
            </a:r>
            <a:endParaRPr lang="en-AU" sz="2800">
              <a:solidFill>
                <a:srgbClr val="262626"/>
              </a:solidFill>
              <a:effectLst/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lvl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>
                <a:srgbClr val="00827F"/>
              </a:buClr>
              <a:buFont typeface="Courier New" panose="02070309020205020404" pitchFamily="49" charset="0"/>
              <a:buChar char="˃"/>
            </a:pPr>
            <a:r>
              <a:rPr lang="en-AU" sz="2800">
                <a:solidFill>
                  <a:srgbClr val="262626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 Failing to report</a:t>
            </a:r>
          </a:p>
          <a:p>
            <a:pPr lvl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>
                <a:srgbClr val="00827F"/>
              </a:buClr>
              <a:buFont typeface="Courier New" panose="02070309020205020404" pitchFamily="49" charset="0"/>
              <a:buChar char="˃"/>
            </a:pPr>
            <a:r>
              <a:rPr lang="en-AU" sz="2800">
                <a:solidFill>
                  <a:srgbClr val="262626"/>
                </a:solidFill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Regulator approach to non-compliance</a:t>
            </a:r>
            <a:endParaRPr lang="en-AU" sz="2800">
              <a:solidFill>
                <a:srgbClr val="26262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A6418-EC4E-49FA-9947-1BC92C75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</a:rPr>
              <a:t>16</a:t>
            </a:fld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28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3CEDF-1881-48A4-A353-7B0069ACA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399" y="1128714"/>
            <a:ext cx="4594225" cy="1338262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9A97D-A80D-4925-9AD3-02BAC38B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  <a:latin typeface="+mj-lt"/>
              </a:rPr>
              <a:t>17</a:t>
            </a:fld>
            <a:endParaRPr lang="en-AU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7654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3CEDF-1881-48A4-A353-7B0069ACA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399" y="1128714"/>
            <a:ext cx="4594225" cy="1338262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Closing remarks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9A97D-A80D-4925-9AD3-02BAC38B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  <a:latin typeface="+mj-lt"/>
              </a:rPr>
              <a:t>18</a:t>
            </a:fld>
            <a:endParaRPr lang="en-AU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5357E19-9367-40AE-ACB5-BD51E8CF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4349" y="2579688"/>
            <a:ext cx="4594225" cy="1500187"/>
          </a:xfrm>
        </p:spPr>
        <p:txBody>
          <a:bodyPr>
            <a:normAutofit lnSpcReduction="10000"/>
          </a:bodyPr>
          <a:lstStyle/>
          <a:p>
            <a:pPr algn="ctr"/>
            <a:r>
              <a:rPr lang="en-AU" sz="2000"/>
              <a:t>Mary Jeffries</a:t>
            </a:r>
          </a:p>
          <a:p>
            <a:pPr algn="ctr">
              <a:lnSpc>
                <a:spcPct val="115000"/>
              </a:lnSpc>
            </a:pPr>
            <a:r>
              <a:rPr lang="en-AU" sz="2000"/>
              <a:t>Payment Times Reporting Regulator</a:t>
            </a:r>
            <a:br>
              <a:rPr lang="en-AU" sz="2000"/>
            </a:br>
            <a:r>
              <a:rPr lang="en-AU" sz="2000"/>
              <a:t>Assistant Secretary, Payment Performance Branch</a:t>
            </a:r>
          </a:p>
        </p:txBody>
      </p:sp>
    </p:spTree>
    <p:extLst>
      <p:ext uri="{BB962C8B-B14F-4D97-AF65-F5344CB8AC3E}">
        <p14:creationId xmlns:p14="http://schemas.microsoft.com/office/powerpoint/2010/main" val="534205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E9433-2859-40E2-8EAB-0331CFB6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79949"/>
            <a:ext cx="9144000" cy="2387600"/>
          </a:xfrm>
        </p:spPr>
        <p:txBody>
          <a:bodyPr anchor="ctr">
            <a:normAutofit/>
          </a:bodyPr>
          <a:lstStyle/>
          <a:p>
            <a:br>
              <a:rPr lang="en-AU" b="1">
                <a:latin typeface="+mn-lt"/>
              </a:rPr>
            </a:br>
            <a:r>
              <a:rPr lang="en-AU" b="1">
                <a:solidFill>
                  <a:schemeClr val="bg1"/>
                </a:solidFill>
                <a:latin typeface="+mn-lt"/>
              </a:rPr>
              <a:t>Liaison Forum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D34DE-E81D-4898-B2F1-69EE23261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6421"/>
            <a:ext cx="9144000" cy="1655762"/>
          </a:xfrm>
        </p:spPr>
        <p:txBody>
          <a:bodyPr>
            <a:normAutofit/>
          </a:bodyPr>
          <a:lstStyle/>
          <a:p>
            <a:r>
              <a:rPr lang="en-AU" sz="4000" b="1">
                <a:solidFill>
                  <a:schemeClr val="bg1"/>
                </a:solidFill>
              </a:rPr>
              <a:t>Next forum: March 2024</a:t>
            </a:r>
          </a:p>
          <a:p>
            <a:endParaRPr lang="en-AU" sz="320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0C96A-0D2B-497C-8DD6-0DD1C0E01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/>
              <a:t>19</a:t>
            </a:fld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DE4776-05FD-4579-B301-4DB80A7866B8}"/>
              </a:ext>
            </a:extLst>
          </p:cNvPr>
          <p:cNvSpPr txBox="1"/>
          <p:nvPr/>
        </p:nvSpPr>
        <p:spPr>
          <a:xfrm>
            <a:off x="3048838" y="5499766"/>
            <a:ext cx="6094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support@paymenttimes.gov.au</a:t>
            </a:r>
            <a:r>
              <a:rPr lang="en-AU" sz="24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388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3CEDF-1881-48A4-A353-7B0069ACA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399" y="1335186"/>
            <a:ext cx="4594225" cy="1338262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Welcome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9A97D-A80D-4925-9AD3-02BAC38B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  <a:latin typeface="+mj-lt"/>
              </a:rPr>
              <a:t>2</a:t>
            </a:fld>
            <a:endParaRPr lang="en-AU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F737659-7C4B-4E67-A380-FD2E3B461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4349" y="2786160"/>
            <a:ext cx="4594225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AU" sz="2000"/>
              <a:t>Mercia Smith</a:t>
            </a:r>
          </a:p>
          <a:p>
            <a:pPr algn="ctr"/>
            <a:r>
              <a:rPr lang="en-AU" sz="2000"/>
              <a:t>Assistant Director </a:t>
            </a:r>
            <a:br>
              <a:rPr lang="en-AU" sz="2000"/>
            </a:br>
            <a:r>
              <a:rPr lang="en-AU" sz="2000"/>
              <a:t>Data, IT and Communications</a:t>
            </a:r>
            <a:endParaRPr lang="en-AU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941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3CEDF-1881-48A4-A353-7B0069ACA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399" y="1128714"/>
            <a:ext cx="4594225" cy="1338262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The Regulator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9A97D-A80D-4925-9AD3-02BAC38B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  <a:latin typeface="+mj-lt"/>
              </a:rPr>
              <a:t>3</a:t>
            </a:fld>
            <a:endParaRPr lang="en-AU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F737659-7C4B-4E67-A380-FD2E3B461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4349" y="2579688"/>
            <a:ext cx="4594225" cy="150018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AU" sz="2000"/>
              <a:t>Mary Jeffries</a:t>
            </a:r>
          </a:p>
          <a:p>
            <a:pPr algn="ctr"/>
            <a:r>
              <a:rPr lang="en-AU" sz="2000"/>
              <a:t>Payment Times Reporting Regulator</a:t>
            </a:r>
          </a:p>
          <a:p>
            <a:pPr algn="ctr">
              <a:lnSpc>
                <a:spcPct val="115000"/>
              </a:lnSpc>
            </a:pPr>
            <a:r>
              <a:rPr lang="en-AU" sz="2000"/>
              <a:t>Assistant Secretary, </a:t>
            </a:r>
            <a:br>
              <a:rPr lang="en-AU" sz="2000"/>
            </a:br>
            <a:r>
              <a:rPr lang="en-AU" sz="2000"/>
              <a:t>Payment Performance Branch</a:t>
            </a:r>
          </a:p>
        </p:txBody>
      </p:sp>
    </p:spTree>
    <p:extLst>
      <p:ext uri="{BB962C8B-B14F-4D97-AF65-F5344CB8AC3E}">
        <p14:creationId xmlns:p14="http://schemas.microsoft.com/office/powerpoint/2010/main" val="2364580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5311-D143-4458-82DF-7244CF5E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71" y="806290"/>
            <a:ext cx="11391900" cy="739775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Statutory Review of the </a:t>
            </a:r>
            <a:br>
              <a:rPr lang="en-AU" sz="4000" b="1">
                <a:latin typeface="+mn-lt"/>
              </a:rPr>
            </a:br>
            <a:r>
              <a:rPr lang="en-AU" sz="4000" b="1" i="1">
                <a:solidFill>
                  <a:srgbClr val="002C47"/>
                </a:solidFill>
                <a:latin typeface="+mn-lt"/>
              </a:rPr>
              <a:t>Payment Times Reporting Act 2020 </a:t>
            </a:r>
            <a:endParaRPr lang="en-AU" sz="4000" b="1" i="1">
              <a:solidFill>
                <a:srgbClr val="FF0000"/>
              </a:solidFill>
              <a:latin typeface="+mn-lt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8A96B-5C50-4B1A-838D-9261EE5F9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671" y="1989729"/>
            <a:ext cx="11391900" cy="44807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AU">
                <a:solidFill>
                  <a:srgbClr val="002C47"/>
                </a:solidFill>
                <a:latin typeface="Calibri"/>
                <a:ea typeface="Times New Roman" panose="02020603050405020304" pitchFamily="18" charset="0"/>
                <a:cs typeface="Calibri"/>
              </a:rPr>
              <a:t>Review led by the Hon. Dr Craig Emerson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AU">
                <a:solidFill>
                  <a:srgbClr val="002C47"/>
                </a:solidFill>
                <a:latin typeface="Calibri"/>
                <a:ea typeface="Times New Roman" panose="02020603050405020304" pitchFamily="18" charset="0"/>
                <a:cs typeface="Calibri"/>
              </a:rPr>
              <a:t>Statutory Review report released Thursday 31 August 2023</a:t>
            </a:r>
            <a:endParaRPr lang="en-US">
              <a:solidFill>
                <a:srgbClr val="002C47"/>
              </a:solidFill>
              <a:latin typeface="Calibri"/>
              <a:ea typeface="Times New Roman" panose="02020603050405020304" pitchFamily="18" charset="0"/>
              <a:cs typeface="Calibri"/>
            </a:endParaRP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AU">
                <a:solidFill>
                  <a:srgbClr val="002C47"/>
                </a:solidFill>
                <a:latin typeface="Calibri"/>
                <a:ea typeface="Times New Roman" panose="02020603050405020304" pitchFamily="18" charset="0"/>
                <a:cs typeface="Calibri"/>
              </a:rPr>
              <a:t>What’s next?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AU">
                <a:solidFill>
                  <a:srgbClr val="002C47"/>
                </a:solidFill>
                <a:latin typeface="Calibri"/>
                <a:ea typeface="Times New Roman" panose="02020603050405020304" pitchFamily="18" charset="0"/>
                <a:cs typeface="Calibri"/>
              </a:rPr>
              <a:t>Reporting obligations remain </a:t>
            </a:r>
          </a:p>
          <a:p>
            <a:pPr>
              <a:lnSpc>
                <a:spcPct val="113999"/>
              </a:lnSpc>
              <a:spcBef>
                <a:spcPts val="600"/>
              </a:spcBef>
            </a:pPr>
            <a:endParaRPr lang="en-AU">
              <a:solidFill>
                <a:srgbClr val="262626"/>
              </a:solidFill>
              <a:latin typeface="Calibri"/>
              <a:ea typeface="Times New Roman" panose="02020603050405020304" pitchFamily="18" charset="0"/>
              <a:cs typeface="Times New Roman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A6418-EC4E-49FA-9947-1BC92C75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</a:rPr>
              <a:t>4</a:t>
            </a:fld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7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3CEDF-1881-48A4-A353-7B0069ACA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399" y="1128714"/>
            <a:ext cx="4594225" cy="1338262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Data and insights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9A97D-A80D-4925-9AD3-02BAC38B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  <a:latin typeface="+mj-lt"/>
              </a:rPr>
              <a:t>5</a:t>
            </a:fld>
            <a:endParaRPr lang="en-AU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F737659-7C4B-4E67-A380-FD2E3B461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4349" y="2579688"/>
            <a:ext cx="4594225" cy="1500187"/>
          </a:xfrm>
        </p:spPr>
        <p:txBody>
          <a:bodyPr>
            <a:normAutofit/>
          </a:bodyPr>
          <a:lstStyle/>
          <a:p>
            <a:pPr algn="ctr"/>
            <a:r>
              <a:rPr lang="en-AU" sz="2000"/>
              <a:t>Chloe Richardson</a:t>
            </a:r>
          </a:p>
          <a:p>
            <a:pPr algn="ctr"/>
            <a:r>
              <a:rPr lang="en-AU" sz="2000"/>
              <a:t>Director</a:t>
            </a:r>
            <a:br>
              <a:rPr lang="en-AU" sz="2000"/>
            </a:br>
            <a:r>
              <a:rPr lang="en-AU" sz="2000"/>
              <a:t>Data, IT and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407729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5311-D143-4458-82DF-7244CF5E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697" y="249378"/>
            <a:ext cx="10515600" cy="132556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Reports and entities</a:t>
            </a:r>
            <a:endParaRPr lang="en-AU" sz="4000" b="1">
              <a:solidFill>
                <a:srgbClr val="002C47"/>
              </a:solidFill>
              <a:latin typeface="+mn-lt"/>
              <a:cs typeface="Calibri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4E9C51-6275-F022-DFB3-89DC637073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>
              <a:cs typeface="Calibri"/>
            </a:endParaRPr>
          </a:p>
          <a:p>
            <a:pPr marL="457200" indent="-457200"/>
            <a:endParaRPr lang="en-GB">
              <a:cs typeface="Calibri"/>
            </a:endParaRP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1FFABB-3A42-6E2B-F5DA-50FBDF9D7C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2521" y="1215476"/>
            <a:ext cx="8751543" cy="1420141"/>
          </a:xfrm>
        </p:spPr>
        <p:txBody>
          <a:bodyPr>
            <a:noAutofit/>
          </a:bodyPr>
          <a:lstStyle/>
          <a:p>
            <a:r>
              <a:rPr lang="en-GB" sz="2800">
                <a:cs typeface="Calibri"/>
              </a:rPr>
              <a:t>10,000+ entities - submitted one report</a:t>
            </a:r>
            <a:endParaRPr lang="en-GB">
              <a:cs typeface="Calibri"/>
            </a:endParaRPr>
          </a:p>
          <a:p>
            <a:r>
              <a:rPr lang="en-GB" sz="2800">
                <a:cs typeface="Calibri"/>
              </a:rPr>
              <a:t>7,638 entities - submitted four reports</a:t>
            </a:r>
            <a:br>
              <a:rPr lang="en-GB" sz="2800">
                <a:cs typeface="Calibri"/>
              </a:rPr>
            </a:br>
            <a:endParaRPr lang="en-GB">
              <a:cs typeface="Calibr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367797-9801-C9F1-A26B-D9A123806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2521" y="2660274"/>
            <a:ext cx="10339638" cy="25887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b="0">
                <a:cs typeface="Calibri"/>
              </a:rPr>
              <a:t>Difference </a:t>
            </a:r>
            <a:r>
              <a:rPr lang="en-GB">
                <a:cs typeface="Calibri"/>
              </a:rPr>
              <a:t>due to</a:t>
            </a:r>
            <a:r>
              <a:rPr lang="en-GB" sz="2800" b="0">
                <a:cs typeface="Calibri"/>
              </a:rPr>
              <a:t>: </a:t>
            </a:r>
          </a:p>
          <a:p>
            <a:r>
              <a:rPr lang="en-GB">
                <a:cs typeface="Calibri"/>
              </a:rPr>
              <a:t>reporting entities entering and exiting the scheme</a:t>
            </a:r>
          </a:p>
          <a:p>
            <a:r>
              <a:rPr lang="en-GB">
                <a:cs typeface="Calibri"/>
              </a:rPr>
              <a:t>previously reported and since stopped reporting</a:t>
            </a:r>
          </a:p>
          <a:p>
            <a:r>
              <a:rPr lang="en-GB">
                <a:cs typeface="Calibri"/>
              </a:rPr>
              <a:t>reporting after the due date</a:t>
            </a:r>
            <a:endParaRPr lang="en-GB"/>
          </a:p>
          <a:p>
            <a:endParaRPr lang="en-GB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A6418-EC4E-49FA-9947-1BC92C75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</a:rPr>
              <a:t>6</a:t>
            </a:fld>
            <a:endParaRPr lang="en-AU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22B78-960C-D301-F0D4-3109665FEC40}"/>
              </a:ext>
            </a:extLst>
          </p:cNvPr>
          <p:cNvSpPr txBox="1"/>
          <p:nvPr/>
        </p:nvSpPr>
        <p:spPr>
          <a:xfrm>
            <a:off x="7367954" y="5662246"/>
            <a:ext cx="44195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cs typeface="Calibri"/>
              </a:rPr>
              <a:t>Figures based on reports as at 30 June 2023</a:t>
            </a:r>
            <a:endParaRPr lang="en-GB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2847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5311-D143-4458-82DF-7244CF5E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22" y="203078"/>
            <a:ext cx="10515600" cy="132556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Payment terms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5212E4-1F96-3BB1-491A-1A8F9F340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4527" y="1281413"/>
            <a:ext cx="10508345" cy="1010838"/>
          </a:xfrm>
        </p:spPr>
        <p:txBody>
          <a:bodyPr>
            <a:noAutofit/>
          </a:bodyPr>
          <a:lstStyle/>
          <a:p>
            <a:r>
              <a:rPr lang="en-GB" sz="2800">
                <a:cs typeface="Calibri"/>
              </a:rPr>
              <a:t>Median remains 30 days</a:t>
            </a:r>
            <a:endParaRPr lang="en-US"/>
          </a:p>
          <a:p>
            <a:r>
              <a:rPr lang="en-GB" sz="2800">
                <a:cs typeface="Calibri"/>
              </a:rPr>
              <a:t>Reporting entities reporting for 4 cycles, since first report: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1ACDAE-CE86-7260-A0BF-E1F96BD64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6476" y="2668820"/>
            <a:ext cx="10395075" cy="2564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AU">
                <a:solidFill>
                  <a:srgbClr val="262626"/>
                </a:solidFill>
                <a:cs typeface="Calibri"/>
              </a:rPr>
              <a:t>Analysis:</a:t>
            </a:r>
          </a:p>
          <a:p>
            <a:r>
              <a:rPr lang="en-AU">
                <a:solidFill>
                  <a:srgbClr val="262626"/>
                </a:solidFill>
                <a:cs typeface="Calibri"/>
              </a:rPr>
              <a:t>13% shorter payment terms</a:t>
            </a:r>
            <a:endParaRPr lang="en-US">
              <a:solidFill>
                <a:srgbClr val="262626"/>
              </a:solidFill>
              <a:cs typeface="Calibri"/>
            </a:endParaRPr>
          </a:p>
          <a:p>
            <a:r>
              <a:rPr lang="en-AU">
                <a:solidFill>
                  <a:srgbClr val="262626"/>
                </a:solidFill>
                <a:cs typeface="Calibri"/>
              </a:rPr>
              <a:t>5% longer payment terms</a:t>
            </a:r>
            <a:endParaRPr lang="en-GB">
              <a:solidFill>
                <a:srgbClr val="000000"/>
              </a:solidFill>
              <a:cs typeface="Calibri"/>
            </a:endParaRPr>
          </a:p>
          <a:p>
            <a:r>
              <a:rPr lang="en-AU">
                <a:solidFill>
                  <a:srgbClr val="262626"/>
                </a:solidFill>
                <a:cs typeface="Calibri"/>
              </a:rPr>
              <a:t>82% same payment terms. </a:t>
            </a:r>
            <a:endParaRPr lang="en-GB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A6418-EC4E-49FA-9947-1BC92C75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</a:rPr>
              <a:t>7</a:t>
            </a:fld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76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5311-D143-4458-82DF-7244CF5E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97" y="465039"/>
            <a:ext cx="11391900" cy="73977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Payment times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A6418-EC4E-49FA-9947-1BC92C75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</a:rPr>
              <a:t>8</a:t>
            </a:fld>
            <a:endParaRPr lang="en-AU">
              <a:solidFill>
                <a:schemeClr val="bg1"/>
              </a:solidFill>
            </a:endParaRPr>
          </a:p>
        </p:txBody>
      </p:sp>
      <p:pic>
        <p:nvPicPr>
          <p:cNvPr id="3" name="Picture 2" descr="Bar chart of data provided in Appendix B Data tables, Table 4: % change in average proportion of small business invoices paid between first and last submitted reports ">
            <a:extLst>
              <a:ext uri="{FF2B5EF4-FFF2-40B4-BE49-F238E27FC236}">
                <a16:creationId xmlns:a16="http://schemas.microsoft.com/office/drawing/2014/main" id="{352BA05B-650F-4084-7641-21B526C99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7" y="1086927"/>
            <a:ext cx="10552896" cy="468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50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5311-D143-4458-82DF-7244CF5E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46" y="488191"/>
            <a:ext cx="11391900" cy="73977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4000" b="1">
                <a:solidFill>
                  <a:srgbClr val="002C47"/>
                </a:solidFill>
                <a:latin typeface="+mn-lt"/>
              </a:rPr>
              <a:t>Payment times - 30 day median payment term</a:t>
            </a:r>
            <a:endParaRPr lang="en-AU" sz="4000" b="1">
              <a:solidFill>
                <a:srgbClr val="FF0000"/>
              </a:solidFill>
              <a:latin typeface="+mn-lt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A6418-EC4E-49FA-9947-1BC92C75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8145-52EB-42CA-84C4-FAF7617B8AB6}" type="slidenum">
              <a:rPr lang="en-AU" smtClean="0">
                <a:solidFill>
                  <a:schemeClr val="bg1"/>
                </a:solidFill>
              </a:rPr>
              <a:t>9</a:t>
            </a:fld>
            <a:endParaRPr lang="en-AU">
              <a:solidFill>
                <a:schemeClr val="bg1"/>
              </a:solidFill>
            </a:endParaRPr>
          </a:p>
        </p:txBody>
      </p:sp>
      <p:pic>
        <p:nvPicPr>
          <p:cNvPr id="3" name="Picture 2" descr="Bar chart of data provided in Appendix B Data tables, Table 5: Percentage of entities that paid all, at least 80% and at least 50% of small business invoices within 30 days, first and last submitted reports.">
            <a:extLst>
              <a:ext uri="{FF2B5EF4-FFF2-40B4-BE49-F238E27FC236}">
                <a16:creationId xmlns:a16="http://schemas.microsoft.com/office/drawing/2014/main" id="{0EE2D037-D767-99F5-2829-ABFD37B18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20" y="1758342"/>
            <a:ext cx="9599187" cy="380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76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ulator's Update July 2022 - Liaison Forum .potx" id="{D47DBDBD-A83B-4F11-B5BF-B5AA87BC63D0}" vid="{FB220772-50FD-4A2E-9CCB-2873B1708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e39d773-a83d-4623-ae74-f25711a76616">HVEP7FFC2FYM-1522521504-454</_dlc_DocId>
    <gfba5f33532c49208d2320ce38cc3c2b xmlns="fe39d773-a83d-4623-ae74-f25711a76616">
      <Terms xmlns="http://schemas.microsoft.com/office/infopath/2007/PartnerControls">
        <TermInfo xmlns="http://schemas.microsoft.com/office/infopath/2007/PartnerControls">
          <TermName xmlns="http://schemas.microsoft.com/office/infopath/2007/PartnerControls">Payment Times Reporting Regulator</TermName>
          <TermId xmlns="http://schemas.microsoft.com/office/infopath/2007/PartnerControls">6fbf908e-0fc7-44c2-ac3e-8a8bb300acae</TermId>
        </TermInfo>
      </Terms>
    </gfba5f33532c49208d2320ce38cc3c2b>
    <kfc39f3e4e2747ae990d3c8bb74a5a64 xmlns="fe39d773-a83d-4623-ae74-f25711a76616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222f2310-37ba-4866-a471-c7c384c4ab90</TermId>
        </TermInfo>
      </Terms>
    </kfc39f3e4e2747ae990d3c8bb74a5a64>
    <e4fe7dcdd1c0411bbf19a4de3665191f xmlns="fe39d773-a83d-4623-ae74-f25711a76616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Stakeholder engagement</TermName>
          <TermId xmlns="http://schemas.microsoft.com/office/infopath/2007/PartnerControls">de4f175d-a0ea-42db-8e9c-ca57922e8174</TermId>
        </TermInfo>
      </Terms>
    </e4fe7dcdd1c0411bbf19a4de3665191f>
    <_dlc_DocIdUrl xmlns="fe39d773-a83d-4623-ae74-f25711a76616">
      <Url>https://austreasury.sharepoint.com/sites/pt-function/_layouts/15/DocIdRedir.aspx?ID=HVEP7FFC2FYM-1522521504-454</Url>
      <Description>HVEP7FFC2FYM-1522521504-454</Description>
    </_dlc_DocIdUrl>
    <ge25bdd0d6464e36b066695d9e81d63d xmlns="fe39d773-a83d-4623-ae74-f25711a76616">
      <Terms xmlns="http://schemas.microsoft.com/office/infopath/2007/PartnerControls"/>
    </ge25bdd0d6464e36b066695d9e81d63d>
    <a48f371a4a874164b16a8c4aab488f5c xmlns="fe39d773-a83d-4623-ae74-f25711a76616">
      <Terms xmlns="http://schemas.microsoft.com/office/infopath/2007/PartnerControls">
        <TermInfo xmlns="http://schemas.microsoft.com/office/infopath/2007/PartnerControls">
          <TermName xmlns="http://schemas.microsoft.com/office/infopath/2007/PartnerControls">Small Business</TermName>
          <TermId xmlns="http://schemas.microsoft.com/office/infopath/2007/PartnerControls">e2fd7e3f-7fa9-4ef9-99b7-00b2449db72e</TermId>
        </TermInfo>
      </Terms>
    </a48f371a4a874164b16a8c4aab488f5c>
    <SharedWithUsers xmlns="8c1dcaad-f81b-4b7a-aa4b-c3e91d379893">
      <UserInfo>
        <DisplayName>Matheson, James</DisplayName>
        <AccountId>68</AccountId>
        <AccountType/>
      </UserInfo>
      <UserInfo>
        <DisplayName>Rayner, Owen</DisplayName>
        <AccountId>39</AccountId>
        <AccountType/>
      </UserInfo>
      <UserInfo>
        <DisplayName>Beach, Carlie</DisplayName>
        <AccountId>46</AccountId>
        <AccountType/>
      </UserInfo>
      <UserInfo>
        <DisplayName>Visvaa, Krishna</DisplayName>
        <AccountId>52</AccountId>
        <AccountType/>
      </UserInfo>
      <UserInfo>
        <DisplayName>Keast, Karen</DisplayName>
        <AccountId>47</AccountId>
        <AccountType/>
      </UserInfo>
      <UserInfo>
        <DisplayName>Smith, Mercia</DisplayName>
        <AccountId>106</AccountId>
        <AccountType/>
      </UserInfo>
    </SharedWithUsers>
    <PTRS_x0020_ICT_x0020_Project xmlns="8c1dcaad-f81b-4b7a-aa4b-c3e91d379893">Communication</PTRS_x0020_ICT_x0020_Project>
    <lcf76f155ced4ddcb4097134ff3c332f xmlns="df9ff84d-33a8-4b54-ad7e-2ca576ad85e1">
      <Terms xmlns="http://schemas.microsoft.com/office/infopath/2007/PartnerControls"/>
    </lcf76f155ced4ddcb4097134ff3c332f>
    <TaxCatchAll xmlns="8c1dcaad-f81b-4b7a-aa4b-c3e91d379893">
      <Value>19</Value>
      <Value>77</Value>
      <Value>1</Value>
      <Value>7</Value>
    </TaxCatchAl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45EBC25587094CBD8F4D3CA372AFCF" ma:contentTypeVersion="13" ma:contentTypeDescription="Create a new document." ma:contentTypeScope="" ma:versionID="f66319ccf6513d450e76de3ed716a2e8">
  <xsd:schema xmlns:xsd="http://www.w3.org/2001/XMLSchema" xmlns:xs="http://www.w3.org/2001/XMLSchema" xmlns:p="http://schemas.microsoft.com/office/2006/metadata/properties" xmlns:ns2="8c1dcaad-f81b-4b7a-aa4b-c3e91d379893" xmlns:ns3="fe39d773-a83d-4623-ae74-f25711a76616" xmlns:ns4="df9ff84d-33a8-4b54-ad7e-2ca576ad85e1" targetNamespace="http://schemas.microsoft.com/office/2006/metadata/properties" ma:root="true" ma:fieldsID="da782f982fac7f133b9ab8c3ce93eb9c" ns2:_="" ns3:_="" ns4:_="">
    <xsd:import namespace="8c1dcaad-f81b-4b7a-aa4b-c3e91d379893"/>
    <xsd:import namespace="fe39d773-a83d-4623-ae74-f25711a76616"/>
    <xsd:import namespace="df9ff84d-33a8-4b54-ad7e-2ca576ad85e1"/>
    <xsd:element name="properties">
      <xsd:complexType>
        <xsd:sequence>
          <xsd:element name="documentManagement">
            <xsd:complexType>
              <xsd:all>
                <xsd:element ref="ns3:_dlc_DocId" minOccurs="0"/>
                <xsd:element ref="ns3:_dlc_DocIdUrl" minOccurs="0"/>
                <xsd:element ref="ns3:_dlc_DocIdPersistId" minOccurs="0"/>
                <xsd:element ref="ns3:a48f371a4a874164b16a8c4aab488f5c" minOccurs="0"/>
                <xsd:element ref="ns2:TaxCatchAll" minOccurs="0"/>
                <xsd:element ref="ns2:TaxCatchAllLabel" minOccurs="0"/>
                <xsd:element ref="ns3:e4fe7dcdd1c0411bbf19a4de3665191f" minOccurs="0"/>
                <xsd:element ref="ns3:gfba5f33532c49208d2320ce38cc3c2b" minOccurs="0"/>
                <xsd:element ref="ns3:kfc39f3e4e2747ae990d3c8bb74a5a64" minOccurs="0"/>
                <xsd:element ref="ns3:ge25bdd0d6464e36b066695d9e81d63d" minOccurs="0"/>
                <xsd:element ref="ns2:PTRS_x0020_ICT_x0020_Project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lcf76f155ced4ddcb4097134ff3c332f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1dcaad-f81b-4b7a-aa4b-c3e91d37989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2978c6f-494b-4ce2-a10b-5068620f6cec}" ma:internalName="TaxCatchAll" ma:showField="CatchAllData" ma:web="8c1dcaad-f81b-4b7a-aa4b-c3e91d3798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b2978c6f-494b-4ce2-a10b-5068620f6cec}" ma:internalName="TaxCatchAllLabel" ma:readOnly="true" ma:showField="CatchAllDataLabel" ma:web="8c1dcaad-f81b-4b7a-aa4b-c3e91d3798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TRS_x0020_ICT_x0020_Project" ma:index="23" nillable="true" ma:displayName="PTRS ICT Project" ma:format="Dropdown" ma:internalName="PTRS_x0020_ICT_x0020_Project">
      <xsd:simpleType>
        <xsd:union memberTypes="dms:Text">
          <xsd:simpleType>
            <xsd:restriction base="dms:Choice">
              <xsd:enumeration value="1.0 Remediation"/>
              <xsd:enumeration value="2.0 Payment Times"/>
              <xsd:enumeration value="Communication"/>
            </xsd:restriction>
          </xsd:simpleType>
        </xsd:union>
      </xsd:simpleType>
    </xsd:element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39d773-a83d-4623-ae74-f25711a7661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a48f371a4a874164b16a8c4aab488f5c" ma:index="11" ma:taxonomy="true" ma:internalName="a48f371a4a874164b16a8c4aab488f5c" ma:taxonomyFieldName="eTheme" ma:displayName="Theme" ma:readOnly="false" ma:default="" ma:fieldId="{a48f371a-4a87-4164-b16a-8c4aab488f5c}" ma:sspId="218240cd-c75f-40bd-87f4-262ac964b25b" ma:termSetId="8e821040-f1a6-4dbe-a897-c33883d56fe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4fe7dcdd1c0411bbf19a4de3665191f" ma:index="15" ma:taxonomy="true" ma:internalName="e4fe7dcdd1c0411bbf19a4de3665191f" ma:taxonomyFieldName="eActivity" ma:displayName="Activity" ma:readOnly="false" ma:default="" ma:fieldId="{e4fe7dcd-d1c0-411b-bf19-a4de3665191f}" ma:sspId="218240cd-c75f-40bd-87f4-262ac964b25b" ma:termSetId="4d8e3614-2720-4976-bd64-0063b87c460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fba5f33532c49208d2320ce38cc3c2b" ma:index="17" ma:taxonomy="true" ma:internalName="gfba5f33532c49208d2320ce38cc3c2b" ma:taxonomyFieldName="eTopic" ma:displayName="Topic" ma:readOnly="false" ma:fieldId="{0fba5f33-532c-4920-8d23-20ce38cc3c2b}" ma:taxonomyMulti="true" ma:sspId="218240cd-c75f-40bd-87f4-262ac964b25b" ma:termSetId="522c3ba7-464d-417a-a827-b5ae3e66129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fc39f3e4e2747ae990d3c8bb74a5a64" ma:index="19" ma:taxonomy="true" ma:internalName="kfc39f3e4e2747ae990d3c8bb74a5a64" ma:taxonomyFieldName="eDocumentType" ma:displayName="Document Type" ma:readOnly="false" ma:fieldId="{4fc39f3e-4e27-47ae-990d-3c8bb74a5a64}" ma:sspId="218240cd-c75f-40bd-87f4-262ac964b25b" ma:termSetId="df3b64c7-a6f6-43c7-98a3-bc2c07c330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e25bdd0d6464e36b066695d9e81d63d" ma:index="21" nillable="true" ma:taxonomy="true" ma:internalName="ge25bdd0d6464e36b066695d9e81d63d" ma:taxonomyFieldName="TSYStatus" ma:displayName="Status" ma:readOnly="false" ma:fieldId="{0e25bdd0-d646-4e36-b066-695d9e81d63d}" ma:sspId="218240cd-c75f-40bd-87f4-262ac964b25b" ma:termSetId="0dee1059-c087-421a-b814-4a0f1864648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9ff84d-33a8-4b54-ad7e-2ca576ad85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5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218240cd-c75f-40bd-87f4-262ac964b2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3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3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3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8D66CA-EBE4-4C79-BF40-BB0968B28C40}">
  <ds:schemaRefs>
    <ds:schemaRef ds:uri="http://schemas.microsoft.com/office/2006/metadata/properties"/>
    <ds:schemaRef ds:uri="http://schemas.microsoft.com/office/infopath/2007/PartnerControls"/>
    <ds:schemaRef ds:uri="fe39d773-a83d-4623-ae74-f25711a76616"/>
    <ds:schemaRef ds:uri="8c1dcaad-f81b-4b7a-aa4b-c3e91d379893"/>
    <ds:schemaRef ds:uri="df9ff84d-33a8-4b54-ad7e-2ca576ad85e1"/>
  </ds:schemaRefs>
</ds:datastoreItem>
</file>

<file path=customXml/itemProps2.xml><?xml version="1.0" encoding="utf-8"?>
<ds:datastoreItem xmlns:ds="http://schemas.openxmlformats.org/officeDocument/2006/customXml" ds:itemID="{A9B6FF03-3EEF-4E22-B0D3-924485733D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C0F7E3-98C3-42FB-9A35-D8487F4FBA8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F63AA63-A7B7-4E3D-8614-071F05D680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1dcaad-f81b-4b7a-aa4b-c3e91d379893"/>
    <ds:schemaRef ds:uri="fe39d773-a83d-4623-ae74-f25711a76616"/>
    <ds:schemaRef ds:uri="df9ff84d-33a8-4b54-ad7e-2ca576ad85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468</Words>
  <Application>Microsoft Office PowerPoint</Application>
  <PresentationFormat>Widescreen</PresentationFormat>
  <Paragraphs>116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Arial,Sans-Serif</vt:lpstr>
      <vt:lpstr>Calibri</vt:lpstr>
      <vt:lpstr>Calibri Light</vt:lpstr>
      <vt:lpstr>Courier New</vt:lpstr>
      <vt:lpstr>Office Theme</vt:lpstr>
      <vt:lpstr>September Liaison Forum</vt:lpstr>
      <vt:lpstr>Welcome</vt:lpstr>
      <vt:lpstr>The Regulator</vt:lpstr>
      <vt:lpstr>Statutory Review of the  Payment Times Reporting Act 2020 </vt:lpstr>
      <vt:lpstr>Data and insights </vt:lpstr>
      <vt:lpstr>Reports and entities</vt:lpstr>
      <vt:lpstr>Payment terms</vt:lpstr>
      <vt:lpstr>Payment times</vt:lpstr>
      <vt:lpstr>Payment times - 30 day median payment term</vt:lpstr>
      <vt:lpstr>Policy and resources update</vt:lpstr>
      <vt:lpstr>Policy and resources update</vt:lpstr>
      <vt:lpstr>Regulatory operations</vt:lpstr>
      <vt:lpstr>Reports </vt:lpstr>
      <vt:lpstr>Applications </vt:lpstr>
      <vt:lpstr>Enquiries</vt:lpstr>
      <vt:lpstr>Compliance &amp; Enforcement</vt:lpstr>
      <vt:lpstr>Questions</vt:lpstr>
      <vt:lpstr>Closing remarks</vt:lpstr>
      <vt:lpstr> Liaison Forum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September Liaison Forum</dc:title>
  <dc:creator/>
  <cp:lastModifiedBy/>
  <cp:revision>8</cp:revision>
  <dcterms:created xsi:type="dcterms:W3CDTF">2023-09-07T23:48:49Z</dcterms:created>
  <dcterms:modified xsi:type="dcterms:W3CDTF">2023-09-08T02:25:57Z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SYStatus">
    <vt:lpwstr/>
  </property>
  <property fmtid="{D5CDD505-2E9C-101B-9397-08002B2CF9AE}" pid="3" name="MediaServiceImageTags">
    <vt:lpwstr/>
  </property>
  <property fmtid="{D5CDD505-2E9C-101B-9397-08002B2CF9AE}" pid="4" name="ContentTypeId">
    <vt:lpwstr>0x010100B945EBC25587094CBD8F4D3CA372AFCF</vt:lpwstr>
  </property>
  <property fmtid="{D5CDD505-2E9C-101B-9397-08002B2CF9AE}" pid="5" name="eTheme">
    <vt:lpwstr>1;#Small Business|e2fd7e3f-7fa9-4ef9-99b7-00b2449db72e</vt:lpwstr>
  </property>
  <property fmtid="{D5CDD505-2E9C-101B-9397-08002B2CF9AE}" pid="6" name="eDocumentType">
    <vt:lpwstr>77;#Presentation|222f2310-37ba-4866-a471-c7c384c4ab90</vt:lpwstr>
  </property>
  <property fmtid="{D5CDD505-2E9C-101B-9397-08002B2CF9AE}" pid="7" name="_dlc_DocIdItemGuid">
    <vt:lpwstr>2a924a12-77b6-4a3a-856f-7d53b1f1e5df</vt:lpwstr>
  </property>
  <property fmtid="{D5CDD505-2E9C-101B-9397-08002B2CF9AE}" pid="8" name="eTopic">
    <vt:lpwstr>19;#Payment Times Reporting Regulator|6fbf908e-0fc7-44c2-ac3e-8a8bb300acae</vt:lpwstr>
  </property>
  <property fmtid="{D5CDD505-2E9C-101B-9397-08002B2CF9AE}" pid="9" name="eActivity">
    <vt:lpwstr>7;#Stakeholder engagement|de4f175d-a0ea-42db-8e9c-ca57922e8174</vt:lpwstr>
  </property>
</Properties>
</file>